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0" name="Shape 40"/>
        <p:cNvGrpSpPr/>
        <p:nvPr/>
      </p:nvGrpSpPr>
      <p:grpSpPr>
        <a:xfrm>
          <a:off x="0" y="0"/>
          <a:ext cx="0" cy="0"/>
          <a:chOff x="0" y="0"/>
          <a:chExt cx="0" cy="0"/>
        </a:xfrm>
      </p:grpSpPr>
      <p:sp>
        <p:nvSpPr>
          <p:cNvPr id="41" name="Google Shape;41;p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6"/>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43" name="Google Shape;43;p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5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7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7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6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69.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72.png"/><Relationship Id="rId4"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75.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8.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1524000" y="1122363"/>
            <a:ext cx="9144000" cy="102337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Project 1</a:t>
            </a:r>
            <a:endParaRPr/>
          </a:p>
        </p:txBody>
      </p:sp>
      <p:sp>
        <p:nvSpPr>
          <p:cNvPr id="93" name="Google Shape;9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Alexis Montes, Julien Bankier, Jared Kopeloff, Komal Narine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831851" y="2572380"/>
            <a:ext cx="10515599" cy="86866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US" sz="5400"/>
              <a:t>Julien Bankier – Individual Queries</a:t>
            </a:r>
            <a:endParaRPr sz="5400"/>
          </a:p>
        </p:txBody>
      </p:sp>
      <p:sp>
        <p:nvSpPr>
          <p:cNvPr id="148" name="Google Shape;148;p23"/>
          <p:cNvSpPr txBox="1"/>
          <p:nvPr>
            <p:ph idx="1" type="body"/>
          </p:nvPr>
        </p:nvSpPr>
        <p:spPr>
          <a:xfrm>
            <a:off x="831850" y="6113462"/>
            <a:ext cx="10515600" cy="42188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rPr lang="en-US"/>
              <a:t>* The following Queries are all performed on the NorthWinds Database</a:t>
            </a:r>
            <a:endParaRPr/>
          </a:p>
          <a:p>
            <a:pPr indent="0" lvl="0" marL="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0" name="Shape 770"/>
        <p:cNvGrpSpPr/>
        <p:nvPr/>
      </p:nvGrpSpPr>
      <p:grpSpPr>
        <a:xfrm>
          <a:off x="0" y="0"/>
          <a:ext cx="0" cy="0"/>
          <a:chOff x="0" y="0"/>
          <a:chExt cx="0" cy="0"/>
        </a:xfrm>
      </p:grpSpPr>
      <p:sp>
        <p:nvSpPr>
          <p:cNvPr id="771" name="Google Shape;771;p113"/>
          <p:cNvSpPr txBox="1"/>
          <p:nvPr>
            <p:ph type="title"/>
          </p:nvPr>
        </p:nvSpPr>
        <p:spPr>
          <a:xfrm>
            <a:off x="4087900" y="2326333"/>
            <a:ext cx="7688400" cy="40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--5</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--The Item and Average Amount of that Item that is moved</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ItemName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AVG</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M</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Quantity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AverageAmount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[Movement]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M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M</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5" name="Shape 775"/>
        <p:cNvGrpSpPr/>
        <p:nvPr/>
      </p:nvGrpSpPr>
      <p:grpSpPr>
        <a:xfrm>
          <a:off x="0" y="0"/>
          <a:ext cx="0" cy="0"/>
          <a:chOff x="0" y="0"/>
          <a:chExt cx="0" cy="0"/>
        </a:xfrm>
      </p:grpSpPr>
      <p:sp>
        <p:nvSpPr>
          <p:cNvPr id="776" name="Google Shape;776;p114"/>
          <p:cNvSpPr txBox="1"/>
          <p:nvPr>
            <p:ph type="title"/>
          </p:nvPr>
        </p:nvSpPr>
        <p:spPr>
          <a:xfrm>
            <a:off x="3523133" y="2399300"/>
            <a:ext cx="8253200" cy="4243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--6</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--Products and the largest order of each</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EnglishProductName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Max</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OrderQuantity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LargestOrder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DimProduct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FactResellerSales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EnglishProductName</a:t>
            </a:r>
            <a:r>
              <a:rPr b="1" i="0" lang="en-US" sz="2400" u="none" cap="none" strike="noStrike">
                <a:solidFill>
                  <a:srgbClr val="777777"/>
                </a:solidFill>
                <a:latin typeface="Arial"/>
                <a:ea typeface="Arial"/>
                <a:cs typeface="Arial"/>
                <a:sym typeface="Arial"/>
              </a:rPr>
              <a: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333"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67"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15"/>
          <p:cNvSpPr txBox="1"/>
          <p:nvPr>
            <p:ph type="title"/>
          </p:nvPr>
        </p:nvSpPr>
        <p:spPr>
          <a:xfrm>
            <a:off x="1616833" y="649000"/>
            <a:ext cx="10226000" cy="556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AA00"/>
                </a:solidFill>
                <a:highlight>
                  <a:srgbClr val="FFFFFF"/>
                </a:highlight>
                <a:latin typeface="Arial"/>
                <a:ea typeface="Arial"/>
                <a:cs typeface="Arial"/>
                <a:sym typeface="Arial"/>
              </a:rPr>
              <a:t>--7</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AA00"/>
                </a:solidFill>
                <a:highlight>
                  <a:srgbClr val="FFFFFF"/>
                </a:highlight>
                <a:latin typeface="Arial"/>
                <a:ea typeface="Arial"/>
                <a:cs typeface="Arial"/>
                <a:sym typeface="Arial"/>
              </a:rPr>
              <a:t>--Employee,Department,Country,Group, Region, and Sales in each SalesTerritory,and all sales made by employee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AA"/>
                </a:solidFill>
                <a:highlight>
                  <a:srgbClr val="FFFFFF"/>
                </a:highlight>
                <a:latin typeface="Arial"/>
                <a:ea typeface="Arial"/>
                <a:cs typeface="Arial"/>
                <a:sym typeface="Arial"/>
              </a:rPr>
              <a:t>SELECT</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0000AA"/>
                </a:solidFill>
                <a:highlight>
                  <a:srgbClr val="FFFFFF"/>
                </a:highlight>
                <a:latin typeface="Arial"/>
                <a:ea typeface="Arial"/>
                <a:cs typeface="Arial"/>
                <a:sym typeface="Arial"/>
              </a:rPr>
              <a:t>CONCAT</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FirstName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LastName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DepartmentName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SalesTerritoryCountry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Country</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SalesTerritoryGroup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[Group]</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SalesTerritoryRegion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Region</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AA00AA"/>
                </a:solidFill>
                <a:highlight>
                  <a:srgbClr val="FFFFFF"/>
                </a:highlight>
                <a:latin typeface="Arial"/>
                <a:ea typeface="Arial"/>
                <a:cs typeface="Arial"/>
                <a:sym typeface="Arial"/>
              </a:rPr>
              <a:t>Sum</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SalesAmount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TotalSales</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AA"/>
                </a:solidFill>
                <a:highlight>
                  <a:srgbClr val="FFFFFF"/>
                </a:highlight>
                <a:latin typeface="Arial"/>
                <a:ea typeface="Arial"/>
                <a:cs typeface="Arial"/>
                <a:sym typeface="Arial"/>
              </a:rPr>
              <a:t>FROM</a:t>
            </a:r>
            <a:r>
              <a:rPr b="1" i="0" lang="en-US" sz="1600" u="sng" cap="none" strike="noStrike">
                <a:solidFill>
                  <a:srgbClr val="000000"/>
                </a:solidFill>
                <a:highlight>
                  <a:srgbClr val="FFFFFF"/>
                </a:highlight>
                <a:latin typeface="Arial"/>
                <a:ea typeface="Arial"/>
                <a:cs typeface="Arial"/>
                <a:sym typeface="Arial"/>
              </a:rPr>
              <a:t> dbo</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DimEmployee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AA"/>
                </a:solidFill>
                <a:highlight>
                  <a:srgbClr val="FFFFFF"/>
                </a:highlight>
                <a:latin typeface="Arial"/>
                <a:ea typeface="Arial"/>
                <a:cs typeface="Arial"/>
                <a:sym typeface="Arial"/>
              </a:rPr>
              <a:t>INNER JOIN</a:t>
            </a:r>
            <a:r>
              <a:rPr b="1" i="0" lang="en-US" sz="1600" u="sng" cap="none" strike="noStrike">
                <a:solidFill>
                  <a:srgbClr val="000000"/>
                </a:solidFill>
                <a:highlight>
                  <a:srgbClr val="FFFFFF"/>
                </a:highlight>
                <a:latin typeface="Arial"/>
                <a:ea typeface="Arial"/>
                <a:cs typeface="Arial"/>
                <a:sym typeface="Arial"/>
              </a:rPr>
              <a:t> dbo</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FactResellerSales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S </a:t>
            </a:r>
            <a:r>
              <a:rPr b="1" i="0" lang="en-US" sz="1600" u="sng" cap="none" strike="noStrike">
                <a:solidFill>
                  <a:srgbClr val="0000AA"/>
                </a:solidFill>
                <a:highlight>
                  <a:srgbClr val="FFFFFF"/>
                </a:highlight>
                <a:latin typeface="Arial"/>
                <a:ea typeface="Arial"/>
                <a:cs typeface="Arial"/>
                <a:sym typeface="Arial"/>
              </a:rPr>
              <a:t>ON</a:t>
            </a:r>
            <a:r>
              <a:rPr b="1" i="0" lang="en-US" sz="1600" u="sng" cap="none" strike="noStrike">
                <a:solidFill>
                  <a:srgbClr val="000000"/>
                </a:solidFill>
                <a:highlight>
                  <a:srgbClr val="FFFFFF"/>
                </a:highlight>
                <a:latin typeface="Arial"/>
                <a:ea typeface="Arial"/>
                <a:cs typeface="Arial"/>
                <a:sym typeface="Arial"/>
              </a:rPr>
              <a:t> 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EmployeeKey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 S</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EmployeeKey</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AA"/>
                </a:solidFill>
                <a:highlight>
                  <a:srgbClr val="FFFFFF"/>
                </a:highlight>
                <a:latin typeface="Arial"/>
                <a:ea typeface="Arial"/>
                <a:cs typeface="Arial"/>
                <a:sym typeface="Arial"/>
              </a:rPr>
              <a:t>INNER JOIN</a:t>
            </a:r>
            <a:r>
              <a:rPr b="1" i="0" lang="en-US" sz="1600" u="sng" cap="none" strike="noStrike">
                <a:solidFill>
                  <a:srgbClr val="000000"/>
                </a:solidFill>
                <a:highlight>
                  <a:srgbClr val="FFFFFF"/>
                </a:highlight>
                <a:latin typeface="Arial"/>
                <a:ea typeface="Arial"/>
                <a:cs typeface="Arial"/>
                <a:sym typeface="Arial"/>
              </a:rPr>
              <a:t> dbo</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DimSalesTerritory </a:t>
            </a:r>
            <a:r>
              <a:rPr b="1" i="0" lang="en-US" sz="1600" u="sng" cap="none" strike="noStrike">
                <a:solidFill>
                  <a:srgbClr val="0000AA"/>
                </a:solidFill>
                <a:highlight>
                  <a:srgbClr val="FFFFFF"/>
                </a:highlight>
                <a:latin typeface="Arial"/>
                <a:ea typeface="Arial"/>
                <a:cs typeface="Arial"/>
                <a:sym typeface="Arial"/>
              </a:rPr>
              <a:t>AS</a:t>
            </a:r>
            <a:r>
              <a:rPr b="1" i="0" lang="en-US" sz="1600" u="sng" cap="none" strike="noStrike">
                <a:solidFill>
                  <a:srgbClr val="000000"/>
                </a:solidFill>
                <a:highlight>
                  <a:srgbClr val="FFFFFF"/>
                </a:highlight>
                <a:latin typeface="Arial"/>
                <a:ea typeface="Arial"/>
                <a:cs typeface="Arial"/>
                <a:sym typeface="Arial"/>
              </a:rPr>
              <a:t> T </a:t>
            </a:r>
            <a:r>
              <a:rPr b="1" i="0" lang="en-US" sz="1600" u="sng" cap="none" strike="noStrike">
                <a:solidFill>
                  <a:srgbClr val="0000AA"/>
                </a:solidFill>
                <a:highlight>
                  <a:srgbClr val="FFFFFF"/>
                </a:highlight>
                <a:latin typeface="Arial"/>
                <a:ea typeface="Arial"/>
                <a:cs typeface="Arial"/>
                <a:sym typeface="Arial"/>
              </a:rPr>
              <a:t>ON</a:t>
            </a:r>
            <a:r>
              <a:rPr b="1" i="0" lang="en-US" sz="1600" u="sng" cap="none" strike="noStrike">
                <a:solidFill>
                  <a:srgbClr val="000000"/>
                </a:solidFill>
                <a:highlight>
                  <a:srgbClr val="FFFFFF"/>
                </a:highlight>
                <a:latin typeface="Arial"/>
                <a:ea typeface="Arial"/>
                <a:cs typeface="Arial"/>
                <a:sym typeface="Arial"/>
              </a:rPr>
              <a:t> S</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SalesTerritoryKey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 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SalesTerritoryKey</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AA"/>
                </a:solidFill>
                <a:highlight>
                  <a:srgbClr val="FFFFFF"/>
                </a:highlight>
                <a:latin typeface="Arial"/>
                <a:ea typeface="Arial"/>
                <a:cs typeface="Arial"/>
                <a:sym typeface="Arial"/>
              </a:rPr>
              <a:t>GROUP</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0000AA"/>
                </a:solidFill>
                <a:highlight>
                  <a:srgbClr val="FFFFFF"/>
                </a:highlight>
                <a:latin typeface="Arial"/>
                <a:ea typeface="Arial"/>
                <a:cs typeface="Arial"/>
                <a:sym typeface="Arial"/>
              </a:rPr>
              <a:t>BY</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0000AA"/>
                </a:solidFill>
                <a:highlight>
                  <a:srgbClr val="FFFFFF"/>
                </a:highlight>
                <a:latin typeface="Arial"/>
                <a:ea typeface="Arial"/>
                <a:cs typeface="Arial"/>
                <a:sym typeface="Arial"/>
              </a:rPr>
              <a:t>CONCAT</a:t>
            </a: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FirstName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LastName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E</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DepartmentName</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SalesTerritoryCountry</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SalesTerritoryGroup</a:t>
            </a:r>
            <a:endParaRPr b="1" i="0" sz="1600" u="sng"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600" u="sng" cap="none" strike="noStrike">
                <a:solidFill>
                  <a:srgbClr val="000000"/>
                </a:solidFill>
                <a:highlight>
                  <a:srgbClr val="FFFFFF"/>
                </a:highlight>
                <a:latin typeface="Arial"/>
                <a:ea typeface="Arial"/>
                <a:cs typeface="Arial"/>
                <a:sym typeface="Arial"/>
              </a:rPr>
              <a:t>	</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T</a:t>
            </a:r>
            <a:r>
              <a:rPr b="1" i="0" lang="en-US" sz="1600" u="sng" cap="none" strike="noStrike">
                <a:solidFill>
                  <a:srgbClr val="777777"/>
                </a:solidFill>
                <a:highlight>
                  <a:srgbClr val="FFFFFF"/>
                </a:highlight>
                <a:latin typeface="Arial"/>
                <a:ea typeface="Arial"/>
                <a:cs typeface="Arial"/>
                <a:sym typeface="Arial"/>
              </a:rPr>
              <a:t>.</a:t>
            </a:r>
            <a:r>
              <a:rPr b="1" i="0" lang="en-US" sz="1600" u="sng" cap="none" strike="noStrike">
                <a:solidFill>
                  <a:srgbClr val="000000"/>
                </a:solidFill>
                <a:highlight>
                  <a:srgbClr val="FFFFFF"/>
                </a:highlight>
                <a:latin typeface="Arial"/>
                <a:ea typeface="Arial"/>
                <a:cs typeface="Arial"/>
                <a:sym typeface="Arial"/>
              </a:rPr>
              <a:t>SalesTerritoryRegion</a:t>
            </a:r>
            <a:r>
              <a:rPr b="1" i="0" lang="en-US" sz="1600" u="sng" cap="none" strike="noStrike">
                <a:solidFill>
                  <a:srgbClr val="777777"/>
                </a:solidFill>
                <a:highlight>
                  <a:srgbClr val="FFFFFF"/>
                </a:highlight>
                <a:latin typeface="Arial"/>
                <a:ea typeface="Arial"/>
                <a:cs typeface="Arial"/>
                <a:sym typeface="Arial"/>
              </a:rPr>
              <a:t>;</a:t>
            </a:r>
            <a:endParaRPr b="1" i="0" sz="1600" u="sng" cap="none" strike="noStrike">
              <a:solidFill>
                <a:srgbClr val="777777"/>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333"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5" name="Shape 785"/>
        <p:cNvGrpSpPr/>
        <p:nvPr/>
      </p:nvGrpSpPr>
      <p:grpSpPr>
        <a:xfrm>
          <a:off x="0" y="0"/>
          <a:ext cx="0" cy="0"/>
          <a:chOff x="0" y="0"/>
          <a:chExt cx="0" cy="0"/>
        </a:xfrm>
      </p:grpSpPr>
      <p:sp>
        <p:nvSpPr>
          <p:cNvPr id="786" name="Google Shape;786;p116"/>
          <p:cNvSpPr txBox="1"/>
          <p:nvPr>
            <p:ph type="title"/>
          </p:nvPr>
        </p:nvSpPr>
        <p:spPr>
          <a:xfrm>
            <a:off x="3402100" y="1605900"/>
            <a:ext cx="8374400" cy="487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--8</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--Products that haven't been sold by Reseller, Key and Name of Product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DISTINCT</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EnglishProductName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FactProductInventory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LEFT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FactResellerSales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DimProduct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Pd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0000AA"/>
                </a:solidFill>
                <a:latin typeface="Arial"/>
                <a:ea typeface="Arial"/>
                <a:cs typeface="Arial"/>
                <a:sym typeface="Arial"/>
              </a:rPr>
              <a:t>IS</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NULL</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ORDER</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17"/>
          <p:cNvSpPr txBox="1"/>
          <p:nvPr>
            <p:ph type="title"/>
          </p:nvPr>
        </p:nvSpPr>
        <p:spPr>
          <a:xfrm>
            <a:off x="3751733" y="1336967"/>
            <a:ext cx="8122000" cy="507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AA00"/>
                </a:solidFill>
                <a:latin typeface="Arial"/>
                <a:ea typeface="Arial"/>
                <a:cs typeface="Arial"/>
                <a:sym typeface="Arial"/>
              </a:rPr>
              <a:t>--Complex</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AA00"/>
                </a:solidFill>
                <a:latin typeface="Arial"/>
                <a:ea typeface="Arial"/>
                <a:cs typeface="Arial"/>
                <a:sym typeface="Arial"/>
              </a:rPr>
              <a:t>--1</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SELECT</a:t>
            </a:r>
            <a:r>
              <a:rPr b="1" i="0" lang="en-US" sz="1867" u="none" cap="none" strike="noStrike">
                <a:solidFill>
                  <a:srgbClr val="000000"/>
                </a:solidFill>
                <a:latin typeface="Arial"/>
                <a:ea typeface="Arial"/>
                <a:cs typeface="Arial"/>
                <a:sym typeface="Arial"/>
              </a:rPr>
              <a:t> FirstName</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LastName</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dbo</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Initials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FirstName</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LastName</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Initials</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AA00AA"/>
                </a:solidFill>
                <a:latin typeface="Arial"/>
                <a:ea typeface="Arial"/>
                <a:cs typeface="Arial"/>
                <a:sym typeface="Arial"/>
              </a:rPr>
              <a:t>SUM</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SalesAmount</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TotalCostInPurchases</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FROM</a:t>
            </a:r>
            <a:r>
              <a:rPr b="1" i="0" lang="en-US" sz="1867" u="none" cap="none" strike="noStrike">
                <a:solidFill>
                  <a:srgbClr val="000000"/>
                </a:solidFill>
                <a:latin typeface="Arial"/>
                <a:ea typeface="Arial"/>
                <a:cs typeface="Arial"/>
                <a:sym typeface="Arial"/>
              </a:rPr>
              <a:t> dbo</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DimCustomer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C</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INNER JOIN</a:t>
            </a:r>
            <a:r>
              <a:rPr b="1" i="0" lang="en-US" sz="1867" u="none" cap="none" strike="noStrike">
                <a:solidFill>
                  <a:srgbClr val="000000"/>
                </a:solidFill>
                <a:latin typeface="Arial"/>
                <a:ea typeface="Arial"/>
                <a:cs typeface="Arial"/>
                <a:sym typeface="Arial"/>
              </a:rPr>
              <a:t> dbo</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FactInternetSales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S </a:t>
            </a:r>
            <a:r>
              <a:rPr b="1" i="0" lang="en-US" sz="1867" u="none" cap="none" strike="noStrike">
                <a:solidFill>
                  <a:srgbClr val="0000AA"/>
                </a:solidFill>
                <a:latin typeface="Arial"/>
                <a:ea typeface="Arial"/>
                <a:cs typeface="Arial"/>
                <a:sym typeface="Arial"/>
              </a:rPr>
              <a:t>ON</a:t>
            </a:r>
            <a:r>
              <a:rPr b="1" i="0" lang="en-US" sz="1867" u="none" cap="none" strike="noStrike">
                <a:solidFill>
                  <a:srgbClr val="000000"/>
                </a:solidFill>
                <a:latin typeface="Arial"/>
                <a:ea typeface="Arial"/>
                <a:cs typeface="Arial"/>
                <a:sym typeface="Arial"/>
              </a:rPr>
              <a:t> 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CustomerKey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CustomerKey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INNER JOIN</a:t>
            </a:r>
            <a:r>
              <a:rPr b="1" i="0" lang="en-US" sz="1867" u="none" cap="none" strike="noStrike">
                <a:solidFill>
                  <a:srgbClr val="000000"/>
                </a:solidFill>
                <a:latin typeface="Arial"/>
                <a:ea typeface="Arial"/>
                <a:cs typeface="Arial"/>
                <a:sym typeface="Arial"/>
              </a:rPr>
              <a:t> dbo</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DimPromotion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P </a:t>
            </a:r>
            <a:r>
              <a:rPr b="1" i="0" lang="en-US" sz="1867" u="none" cap="none" strike="noStrike">
                <a:solidFill>
                  <a:srgbClr val="0000AA"/>
                </a:solidFill>
                <a:latin typeface="Arial"/>
                <a:ea typeface="Arial"/>
                <a:cs typeface="Arial"/>
                <a:sym typeface="Arial"/>
              </a:rPr>
              <a:t>ON</a:t>
            </a:r>
            <a:r>
              <a:rPr b="1" i="0" lang="en-US" sz="1867" u="none" cap="none" strike="noStrike">
                <a:solidFill>
                  <a:srgbClr val="000000"/>
                </a:solidFill>
                <a:latin typeface="Arial"/>
                <a:ea typeface="Arial"/>
                <a:cs typeface="Arial"/>
                <a:sym typeface="Arial"/>
              </a:rPr>
              <a:t> P</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PromotionKey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PromotionKey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WHERE</a:t>
            </a:r>
            <a:r>
              <a:rPr b="1" i="0" lang="en-US" sz="1867" u="none" cap="none" strike="noStrike">
                <a:solidFill>
                  <a:srgbClr val="000000"/>
                </a:solidFill>
                <a:latin typeface="Arial"/>
                <a:ea typeface="Arial"/>
                <a:cs typeface="Arial"/>
                <a:sym typeface="Arial"/>
              </a:rPr>
              <a:t> 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PromotionKey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1</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GROUP</a:t>
            </a: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BY</a:t>
            </a:r>
            <a:r>
              <a:rPr b="1" i="0" lang="en-US" sz="1867" u="none" cap="none" strike="noStrike">
                <a:solidFill>
                  <a:srgbClr val="000000"/>
                </a:solidFill>
                <a:latin typeface="Arial"/>
                <a:ea typeface="Arial"/>
                <a:cs typeface="Arial"/>
                <a:sym typeface="Arial"/>
              </a:rPr>
              <a:t> FirstName</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LastName</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dbo</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Initials</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FirstName</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LastName</a:t>
            </a:r>
            <a:r>
              <a:rPr b="1" i="0" lang="en-US" sz="1867" u="none" cap="none" strike="noStrike">
                <a:solidFill>
                  <a:srgbClr val="777777"/>
                </a:solidFill>
                <a:latin typeface="Arial"/>
                <a:ea typeface="Arial"/>
                <a:cs typeface="Arial"/>
                <a:sym typeface="Arial"/>
              </a:rPr>
              <a:t>);</a:t>
            </a:r>
            <a:endParaRPr b="1" i="0" sz="1867"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5" name="Shape 795"/>
        <p:cNvGrpSpPr/>
        <p:nvPr/>
      </p:nvGrpSpPr>
      <p:grpSpPr>
        <a:xfrm>
          <a:off x="0" y="0"/>
          <a:ext cx="0" cy="0"/>
          <a:chOff x="0" y="0"/>
          <a:chExt cx="0" cy="0"/>
        </a:xfrm>
      </p:grpSpPr>
      <p:sp>
        <p:nvSpPr>
          <p:cNvPr id="796" name="Google Shape;796;p118"/>
          <p:cNvSpPr txBox="1"/>
          <p:nvPr>
            <p:ph type="title"/>
          </p:nvPr>
        </p:nvSpPr>
        <p:spPr>
          <a:xfrm>
            <a:off x="4289600" y="704967"/>
            <a:ext cx="7486800" cy="548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AA00"/>
                </a:solidFill>
                <a:highlight>
                  <a:srgbClr val="FFFFFF"/>
                </a:highlight>
                <a:latin typeface="Arial"/>
                <a:ea typeface="Arial"/>
                <a:cs typeface="Arial"/>
                <a:sym typeface="Arial"/>
              </a:rPr>
              <a:t>--2</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SELECT</a:t>
            </a:r>
            <a:r>
              <a:rPr b="1" i="0" lang="en-US" sz="1867" u="none" cap="none" strike="noStrike">
                <a:solidFill>
                  <a:srgbClr val="000000"/>
                </a:solidFill>
                <a:highlight>
                  <a:srgbClr val="FFFFFF"/>
                </a:highlight>
                <a:latin typeface="Arial"/>
                <a:ea typeface="Arial"/>
                <a:cs typeface="Arial"/>
                <a:sym typeface="Arial"/>
              </a:rPr>
              <a:t> 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FirstName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StartDate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dbo</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YearsWorking</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StartDate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 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EndDate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0000AA"/>
                </a:solidFill>
                <a:highlight>
                  <a:srgbClr val="FFFFFF"/>
                </a:highlight>
                <a:latin typeface="Arial"/>
                <a:ea typeface="Arial"/>
                <a:cs typeface="Arial"/>
                <a:sym typeface="Arial"/>
              </a:rPr>
              <a:t>AS</a:t>
            </a:r>
            <a:r>
              <a:rPr b="1" i="0" lang="en-US" sz="1867" u="none" cap="none" strike="noStrike">
                <a:solidFill>
                  <a:srgbClr val="000000"/>
                </a:solidFill>
                <a:highlight>
                  <a:srgbClr val="FFFFFF"/>
                </a:highlight>
                <a:latin typeface="Arial"/>
                <a:ea typeface="Arial"/>
                <a:cs typeface="Arial"/>
                <a:sym typeface="Arial"/>
              </a:rPr>
              <a:t> YearsWorking</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T</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SalesTerritoryGroup</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AA00AA"/>
                </a:solidFill>
                <a:highlight>
                  <a:srgbClr val="FFFFFF"/>
                </a:highlight>
                <a:latin typeface="Arial"/>
                <a:ea typeface="Arial"/>
                <a:cs typeface="Arial"/>
                <a:sym typeface="Arial"/>
              </a:rPr>
              <a:t>Count</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ProductKey</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0000AA"/>
                </a:solidFill>
                <a:highlight>
                  <a:srgbClr val="FFFFFF"/>
                </a:highlight>
                <a:latin typeface="Arial"/>
                <a:ea typeface="Arial"/>
                <a:cs typeface="Arial"/>
                <a:sym typeface="Arial"/>
              </a:rPr>
              <a:t>AS</a:t>
            </a:r>
            <a:r>
              <a:rPr b="1" i="0" lang="en-US" sz="1867" u="none" cap="none" strike="noStrike">
                <a:solidFill>
                  <a:srgbClr val="000000"/>
                </a:solidFill>
                <a:highlight>
                  <a:srgbClr val="FFFFFF"/>
                </a:highlight>
                <a:latin typeface="Arial"/>
                <a:ea typeface="Arial"/>
                <a:cs typeface="Arial"/>
                <a:sym typeface="Arial"/>
              </a:rPr>
              <a:t> Sales</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FROM</a:t>
            </a:r>
            <a:r>
              <a:rPr b="1" i="0" lang="en-US" sz="1867" u="none" cap="none" strike="noStrike">
                <a:solidFill>
                  <a:srgbClr val="000000"/>
                </a:solidFill>
                <a:highlight>
                  <a:srgbClr val="FFFFFF"/>
                </a:highlight>
                <a:latin typeface="Arial"/>
                <a:ea typeface="Arial"/>
                <a:cs typeface="Arial"/>
                <a:sym typeface="Arial"/>
              </a:rPr>
              <a:t> dbo</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DimEmployee </a:t>
            </a:r>
            <a:r>
              <a:rPr b="1" i="0" lang="en-US" sz="1867" u="none" cap="none" strike="noStrike">
                <a:solidFill>
                  <a:srgbClr val="0000AA"/>
                </a:solidFill>
                <a:highlight>
                  <a:srgbClr val="FFFFFF"/>
                </a:highlight>
                <a:latin typeface="Arial"/>
                <a:ea typeface="Arial"/>
                <a:cs typeface="Arial"/>
                <a:sym typeface="Arial"/>
              </a:rPr>
              <a:t>AS</a:t>
            </a:r>
            <a:r>
              <a:rPr b="1" i="0" lang="en-US" sz="1867" u="none" cap="none" strike="noStrike">
                <a:solidFill>
                  <a:srgbClr val="000000"/>
                </a:solidFill>
                <a:highlight>
                  <a:srgbClr val="FFFFFF"/>
                </a:highlight>
                <a:latin typeface="Arial"/>
                <a:ea typeface="Arial"/>
                <a:cs typeface="Arial"/>
                <a:sym typeface="Arial"/>
              </a:rPr>
              <a:t> 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INNER JOIN</a:t>
            </a:r>
            <a:r>
              <a:rPr b="1" i="0" lang="en-US" sz="1867" u="none" cap="none" strike="noStrike">
                <a:solidFill>
                  <a:srgbClr val="000000"/>
                </a:solidFill>
                <a:highlight>
                  <a:srgbClr val="FFFFFF"/>
                </a:highlight>
                <a:latin typeface="Arial"/>
                <a:ea typeface="Arial"/>
                <a:cs typeface="Arial"/>
                <a:sym typeface="Arial"/>
              </a:rPr>
              <a:t> dbo</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FactResellerSales </a:t>
            </a:r>
            <a:r>
              <a:rPr b="1" i="0" lang="en-US" sz="1867" u="none" cap="none" strike="noStrike">
                <a:solidFill>
                  <a:srgbClr val="0000AA"/>
                </a:solidFill>
                <a:highlight>
                  <a:srgbClr val="FFFFFF"/>
                </a:highlight>
                <a:latin typeface="Arial"/>
                <a:ea typeface="Arial"/>
                <a:cs typeface="Arial"/>
                <a:sym typeface="Arial"/>
              </a:rPr>
              <a:t>AS</a:t>
            </a:r>
            <a:r>
              <a:rPr b="1" i="0" lang="en-US" sz="1867" u="none" cap="none" strike="noStrike">
                <a:solidFill>
                  <a:srgbClr val="000000"/>
                </a:solidFill>
                <a:highlight>
                  <a:srgbClr val="FFFFFF"/>
                </a:highlight>
                <a:latin typeface="Arial"/>
                <a:ea typeface="Arial"/>
                <a:cs typeface="Arial"/>
                <a:sym typeface="Arial"/>
              </a:rPr>
              <a:t> S </a:t>
            </a:r>
            <a:r>
              <a:rPr b="1" i="0" lang="en-US" sz="1867" u="none" cap="none" strike="noStrike">
                <a:solidFill>
                  <a:srgbClr val="0000AA"/>
                </a:solidFill>
                <a:highlight>
                  <a:srgbClr val="FFFFFF"/>
                </a:highlight>
                <a:latin typeface="Arial"/>
                <a:ea typeface="Arial"/>
                <a:cs typeface="Arial"/>
                <a:sym typeface="Arial"/>
              </a:rPr>
              <a:t>ON</a:t>
            </a:r>
            <a:r>
              <a:rPr b="1" i="0" lang="en-US" sz="1867" u="none" cap="none" strike="noStrike">
                <a:solidFill>
                  <a:srgbClr val="000000"/>
                </a:solidFill>
                <a:highlight>
                  <a:srgbClr val="FFFFFF"/>
                </a:highlight>
                <a:latin typeface="Arial"/>
                <a:ea typeface="Arial"/>
                <a:cs typeface="Arial"/>
                <a:sym typeface="Arial"/>
              </a:rPr>
              <a:t> 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EmployeeKey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 S</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EmployeeKey</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INNER JOIN</a:t>
            </a:r>
            <a:r>
              <a:rPr b="1" i="0" lang="en-US" sz="1867" u="none" cap="none" strike="noStrike">
                <a:solidFill>
                  <a:srgbClr val="000000"/>
                </a:solidFill>
                <a:highlight>
                  <a:srgbClr val="FFFFFF"/>
                </a:highlight>
                <a:latin typeface="Arial"/>
                <a:ea typeface="Arial"/>
                <a:cs typeface="Arial"/>
                <a:sym typeface="Arial"/>
              </a:rPr>
              <a:t> dbo</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DimSalesTerritory </a:t>
            </a:r>
            <a:r>
              <a:rPr b="1" i="0" lang="en-US" sz="1867" u="none" cap="none" strike="noStrike">
                <a:solidFill>
                  <a:srgbClr val="0000AA"/>
                </a:solidFill>
                <a:highlight>
                  <a:srgbClr val="FFFFFF"/>
                </a:highlight>
                <a:latin typeface="Arial"/>
                <a:ea typeface="Arial"/>
                <a:cs typeface="Arial"/>
                <a:sym typeface="Arial"/>
              </a:rPr>
              <a:t>AS</a:t>
            </a:r>
            <a:r>
              <a:rPr b="1" i="0" lang="en-US" sz="1867" u="none" cap="none" strike="noStrike">
                <a:solidFill>
                  <a:srgbClr val="000000"/>
                </a:solidFill>
                <a:highlight>
                  <a:srgbClr val="FFFFFF"/>
                </a:highlight>
                <a:latin typeface="Arial"/>
                <a:ea typeface="Arial"/>
                <a:cs typeface="Arial"/>
                <a:sym typeface="Arial"/>
              </a:rPr>
              <a:t> T </a:t>
            </a:r>
            <a:r>
              <a:rPr b="1" i="0" lang="en-US" sz="1867" u="none" cap="none" strike="noStrike">
                <a:solidFill>
                  <a:srgbClr val="0000AA"/>
                </a:solidFill>
                <a:highlight>
                  <a:srgbClr val="FFFFFF"/>
                </a:highlight>
                <a:latin typeface="Arial"/>
                <a:ea typeface="Arial"/>
                <a:cs typeface="Arial"/>
                <a:sym typeface="Arial"/>
              </a:rPr>
              <a:t>ON</a:t>
            </a:r>
            <a:r>
              <a:rPr b="1" i="0" lang="en-US" sz="1867" u="none" cap="none" strike="noStrike">
                <a:solidFill>
                  <a:srgbClr val="000000"/>
                </a:solidFill>
                <a:highlight>
                  <a:srgbClr val="FFFFFF"/>
                </a:highlight>
                <a:latin typeface="Arial"/>
                <a:ea typeface="Arial"/>
                <a:cs typeface="Arial"/>
                <a:sym typeface="Arial"/>
              </a:rPr>
              <a:t> S</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SalesTerritoryKey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 T</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SalesTerritoryKey</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GROUP</a:t>
            </a: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0000AA"/>
                </a:solidFill>
                <a:highlight>
                  <a:srgbClr val="FFFFFF"/>
                </a:highlight>
                <a:latin typeface="Arial"/>
                <a:ea typeface="Arial"/>
                <a:cs typeface="Arial"/>
                <a:sym typeface="Arial"/>
              </a:rPr>
              <a:t>BY</a:t>
            </a:r>
            <a:r>
              <a:rPr b="1" i="0" lang="en-US" sz="1867" u="none" cap="none" strike="noStrike">
                <a:solidFill>
                  <a:srgbClr val="000000"/>
                </a:solidFill>
                <a:highlight>
                  <a:srgbClr val="FFFFFF"/>
                </a:highlight>
                <a:latin typeface="Arial"/>
                <a:ea typeface="Arial"/>
                <a:cs typeface="Arial"/>
                <a:sym typeface="Arial"/>
              </a:rPr>
              <a:t> 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FirstName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StartDate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EndDate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T</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SalesTerritoryGroup</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highlight>
                  <a:srgbClr val="FFFFFF"/>
                </a:highlight>
                <a:latin typeface="Arial"/>
                <a:ea typeface="Arial"/>
                <a:cs typeface="Arial"/>
                <a:sym typeface="Arial"/>
              </a:rPr>
              <a:t>ORDER</a:t>
            </a: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0000AA"/>
                </a:solidFill>
                <a:highlight>
                  <a:srgbClr val="FFFFFF"/>
                </a:highlight>
                <a:latin typeface="Arial"/>
                <a:ea typeface="Arial"/>
                <a:cs typeface="Arial"/>
                <a:sym typeface="Arial"/>
              </a:rPr>
              <a:t>BY</a:t>
            </a:r>
            <a:r>
              <a:rPr b="1" i="0" lang="en-US" sz="1867" u="none" cap="none" strike="noStrike">
                <a:solidFill>
                  <a:srgbClr val="000000"/>
                </a:solidFill>
                <a:highlight>
                  <a:srgbClr val="FFFFFF"/>
                </a:highlight>
                <a:latin typeface="Arial"/>
                <a:ea typeface="Arial"/>
                <a:cs typeface="Arial"/>
                <a:sym typeface="Arial"/>
              </a:rPr>
              <a:t> E</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StartDate</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YearsWorking</a:t>
            </a:r>
            <a:endParaRPr b="1" i="0" sz="1867"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867" u="none" cap="none" strike="noStrike">
                <a:solidFill>
                  <a:srgbClr val="000000"/>
                </a:solidFill>
                <a:highlight>
                  <a:srgbClr val="FFFFFF"/>
                </a:highlight>
                <a:latin typeface="Arial"/>
                <a:ea typeface="Arial"/>
                <a:cs typeface="Arial"/>
                <a:sym typeface="Arial"/>
              </a:rPr>
              <a:t>	</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T</a:t>
            </a:r>
            <a:r>
              <a:rPr b="1" i="0" lang="en-US" sz="1867" u="none" cap="none" strike="noStrike">
                <a:solidFill>
                  <a:srgbClr val="777777"/>
                </a:solidFill>
                <a:highlight>
                  <a:srgbClr val="FFFFFF"/>
                </a:highlight>
                <a:latin typeface="Arial"/>
                <a:ea typeface="Arial"/>
                <a:cs typeface="Arial"/>
                <a:sym typeface="Arial"/>
              </a:rPr>
              <a:t>.</a:t>
            </a:r>
            <a:r>
              <a:rPr b="1" i="0" lang="en-US" sz="1867" u="none" cap="none" strike="noStrike">
                <a:solidFill>
                  <a:srgbClr val="000000"/>
                </a:solidFill>
                <a:highlight>
                  <a:srgbClr val="FFFFFF"/>
                </a:highlight>
                <a:latin typeface="Arial"/>
                <a:ea typeface="Arial"/>
                <a:cs typeface="Arial"/>
                <a:sym typeface="Arial"/>
              </a:rPr>
              <a:t>SalesTerritoryGroup</a:t>
            </a:r>
            <a:r>
              <a:rPr b="1" i="0" lang="en-US" sz="1867" u="none" cap="none" strike="noStrike">
                <a:solidFill>
                  <a:srgbClr val="777777"/>
                </a:solidFill>
                <a:highlight>
                  <a:srgbClr val="FFFFFF"/>
                </a:highlight>
                <a:latin typeface="Arial"/>
                <a:ea typeface="Arial"/>
                <a:cs typeface="Arial"/>
                <a:sym typeface="Arial"/>
              </a:rPr>
              <a:t>;</a:t>
            </a:r>
            <a:endParaRPr b="1" i="0" sz="1867" u="none" cap="none" strike="noStrike">
              <a:solidFill>
                <a:srgbClr val="777777"/>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0" name="Shape 800"/>
        <p:cNvGrpSpPr/>
        <p:nvPr/>
      </p:nvGrpSpPr>
      <p:grpSpPr>
        <a:xfrm>
          <a:off x="0" y="0"/>
          <a:ext cx="0" cy="0"/>
          <a:chOff x="0" y="0"/>
          <a:chExt cx="0" cy="0"/>
        </a:xfrm>
      </p:grpSpPr>
      <p:sp>
        <p:nvSpPr>
          <p:cNvPr id="801" name="Google Shape;801;p119"/>
          <p:cNvSpPr txBox="1"/>
          <p:nvPr>
            <p:ph type="title"/>
          </p:nvPr>
        </p:nvSpPr>
        <p:spPr>
          <a:xfrm>
            <a:off x="4351900" y="1420433"/>
            <a:ext cx="7410800" cy="5115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--3</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ResellerName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NameofReseller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Initials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EmployeeInitials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Max</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OrderQuantity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LargestOrder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DimReseller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FactResellerSales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RIGHT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DimEmployee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E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5" name="Shape 805"/>
        <p:cNvGrpSpPr/>
        <p:nvPr/>
      </p:nvGrpSpPr>
      <p:grpSpPr>
        <a:xfrm>
          <a:off x="0" y="0"/>
          <a:ext cx="0" cy="0"/>
          <a:chOff x="0" y="0"/>
          <a:chExt cx="0" cy="0"/>
        </a:xfrm>
      </p:grpSpPr>
      <p:sp>
        <p:nvSpPr>
          <p:cNvPr id="806" name="Google Shape;806;p120"/>
          <p:cNvSpPr txBox="1"/>
          <p:nvPr>
            <p:ph type="title"/>
          </p:nvPr>
        </p:nvSpPr>
        <p:spPr>
          <a:xfrm>
            <a:off x="3993767" y="785633"/>
            <a:ext cx="7782800" cy="5736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1333" u="none" cap="none" strike="noStrike">
                <a:solidFill>
                  <a:srgbClr val="00AA00"/>
                </a:solidFill>
                <a:latin typeface="Arial"/>
                <a:ea typeface="Arial"/>
                <a:cs typeface="Arial"/>
                <a:sym typeface="Arial"/>
              </a:rPr>
              <a:t>--4</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ResellerName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NameofReseller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Initials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EmployeeInitials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Max</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OrderQuantity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LargestOrder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DimReseller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FactResellerSales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DimEmployee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E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IS_MALE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Gender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1</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ResellerName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ORDER</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LargestOrder </a:t>
            </a:r>
            <a:r>
              <a:rPr b="1" i="0" lang="en-US" sz="2400" u="none" cap="none" strike="noStrike">
                <a:solidFill>
                  <a:srgbClr val="0000AA"/>
                </a:solidFill>
                <a:latin typeface="Arial"/>
                <a:ea typeface="Arial"/>
                <a:cs typeface="Arial"/>
                <a:sym typeface="Arial"/>
              </a:rPr>
              <a:t>DESC</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121"/>
          <p:cNvSpPr txBox="1"/>
          <p:nvPr>
            <p:ph type="title"/>
          </p:nvPr>
        </p:nvSpPr>
        <p:spPr>
          <a:xfrm>
            <a:off x="4424067" y="1000800"/>
            <a:ext cx="7352400" cy="5513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--5</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MovementDate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DateMoved</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Count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AmountMoved</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EnglishProductName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FactProductInventory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FactResellerSales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DimProduct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Pd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In_Year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MovementDate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2011</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1</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MovementDate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Pd</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EnglishProductName</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5" name="Shape 815"/>
        <p:cNvGrpSpPr/>
        <p:nvPr/>
      </p:nvGrpSpPr>
      <p:grpSpPr>
        <a:xfrm>
          <a:off x="0" y="0"/>
          <a:ext cx="0" cy="0"/>
          <a:chOff x="0" y="0"/>
          <a:chExt cx="0" cy="0"/>
        </a:xfrm>
      </p:grpSpPr>
      <p:sp>
        <p:nvSpPr>
          <p:cNvPr id="816" name="Google Shape;816;p122"/>
          <p:cNvSpPr txBox="1"/>
          <p:nvPr>
            <p:ph type="title"/>
          </p:nvPr>
        </p:nvSpPr>
        <p:spPr>
          <a:xfrm>
            <a:off x="3402100" y="1310067"/>
            <a:ext cx="8374400" cy="499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--6</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Initials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CustomerInitials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Sum</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StandardCost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TotalCostOfProductsBought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DimCustomer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FactInternetSales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CustomerKey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CustomerKey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DimProduct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FirstName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ORDER</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TotalCostOfProductsBought </a:t>
            </a:r>
            <a:r>
              <a:rPr b="1" i="0" lang="en-US" sz="2400" u="none" cap="none" strike="noStrike">
                <a:solidFill>
                  <a:srgbClr val="0000AA"/>
                </a:solidFill>
                <a:latin typeface="Arial"/>
                <a:ea typeface="Arial"/>
                <a:cs typeface="Arial"/>
                <a:sym typeface="Arial"/>
              </a:rPr>
              <a:t>DESC</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Simple Query 1</a:t>
            </a:r>
            <a:endParaRPr/>
          </a:p>
        </p:txBody>
      </p:sp>
      <p:sp>
        <p:nvSpPr>
          <p:cNvPr id="154" name="Google Shape;154;p24"/>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which products are discontinued and how much they were selling for.</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animal&#10;&#10;Description generated with high confidence" id="155" name="Google Shape;155;p24"/>
          <p:cNvPicPr preferRelativeResize="0"/>
          <p:nvPr/>
        </p:nvPicPr>
        <p:blipFill rotWithShape="1">
          <a:blip r:embed="rId3">
            <a:alphaModFix/>
          </a:blip>
          <a:srcRect b="0" l="0" r="0" t="0"/>
          <a:stretch/>
        </p:blipFill>
        <p:spPr>
          <a:xfrm>
            <a:off x="897039" y="3714440"/>
            <a:ext cx="10535727" cy="239883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23"/>
          <p:cNvSpPr txBox="1"/>
          <p:nvPr>
            <p:ph type="title"/>
          </p:nvPr>
        </p:nvSpPr>
        <p:spPr>
          <a:xfrm>
            <a:off x="3442433" y="839433"/>
            <a:ext cx="8334000" cy="5374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--7</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Initials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FirstName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CustomerInitials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Sum</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StandardCost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TotalCostOfProductsBought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DimCustomer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FactInternetSales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CustomerKey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CustomerKey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DimProduct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P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P</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ProductKey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rgbClr val="000000"/>
                </a:solidFill>
                <a:latin typeface="Arial"/>
                <a:ea typeface="Arial"/>
                <a:cs typeface="Arial"/>
                <a:sym typeface="Arial"/>
              </a:rPr>
              <a:t> dbo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IS_MALE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Gender</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0</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FirstName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LastName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ORDER</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TotalCostOfProductsBought </a:t>
            </a:r>
            <a:r>
              <a:rPr b="1" i="0" lang="en-US" sz="2400" u="none" cap="none" strike="noStrike">
                <a:solidFill>
                  <a:srgbClr val="0000AA"/>
                </a:solidFill>
                <a:latin typeface="Arial"/>
                <a:ea typeface="Arial"/>
                <a:cs typeface="Arial"/>
                <a:sym typeface="Arial"/>
              </a:rPr>
              <a:t>DESC</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Team's combined queries</a:t>
            </a:r>
            <a:endParaRPr/>
          </a:p>
        </p:txBody>
      </p:sp>
      <p:sp>
        <p:nvSpPr>
          <p:cNvPr id="827" name="Google Shape;827;p124"/>
          <p:cNvSpPr txBox="1"/>
          <p:nvPr>
            <p:ph idx="1" type="body"/>
          </p:nvPr>
        </p:nvSpPr>
        <p:spPr>
          <a:xfrm>
            <a:off x="838200" y="2308225"/>
            <a:ext cx="10988565" cy="38687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team picked the top 3 and worst queries according to the following criteria:</a:t>
            </a:r>
            <a:endParaRPr/>
          </a:p>
          <a:p>
            <a:pPr indent="-228600" lvl="1" marL="685800" rtl="0" algn="l">
              <a:lnSpc>
                <a:spcPct val="90000"/>
              </a:lnSpc>
              <a:spcBef>
                <a:spcPts val="500"/>
              </a:spcBef>
              <a:spcAft>
                <a:spcPts val="0"/>
              </a:spcAft>
              <a:buClr>
                <a:schemeClr val="dk1"/>
              </a:buClr>
              <a:buSzPts val="2400"/>
              <a:buChar char="•"/>
            </a:pPr>
            <a:r>
              <a:rPr lang="en-US"/>
              <a:t>A good query meets it's specifications</a:t>
            </a:r>
            <a:endParaRPr/>
          </a:p>
          <a:p>
            <a:pPr indent="-228600" lvl="1" marL="685800" rtl="0" algn="l">
              <a:lnSpc>
                <a:spcPct val="90000"/>
              </a:lnSpc>
              <a:spcBef>
                <a:spcPts val="500"/>
              </a:spcBef>
              <a:spcAft>
                <a:spcPts val="0"/>
              </a:spcAft>
              <a:buClr>
                <a:schemeClr val="dk1"/>
              </a:buClr>
              <a:buSzPts val="2400"/>
              <a:buChar char="•"/>
            </a:pPr>
            <a:r>
              <a:rPr lang="en-US"/>
              <a:t>A good query uses code that is legible and non-superfluous </a:t>
            </a:r>
            <a:endParaRPr/>
          </a:p>
          <a:p>
            <a:pPr indent="-228600" lvl="1" marL="685800" rtl="0" algn="l">
              <a:lnSpc>
                <a:spcPct val="90000"/>
              </a:lnSpc>
              <a:spcBef>
                <a:spcPts val="500"/>
              </a:spcBef>
              <a:spcAft>
                <a:spcPts val="0"/>
              </a:spcAft>
              <a:buClr>
                <a:schemeClr val="dk1"/>
              </a:buClr>
              <a:buSzPts val="2400"/>
              <a:buChar char="•"/>
            </a:pPr>
            <a:r>
              <a:rPr lang="en-US"/>
              <a:t>The tools used are appropriate for the task and not complex for the sake of complexity</a:t>
            </a:r>
            <a:endParaRPr/>
          </a:p>
          <a:p>
            <a:pPr indent="-228600" lvl="1" marL="685800" rtl="0" algn="l">
              <a:lnSpc>
                <a:spcPct val="90000"/>
              </a:lnSpc>
              <a:spcBef>
                <a:spcPts val="500"/>
              </a:spcBef>
              <a:spcAft>
                <a:spcPts val="0"/>
              </a:spcAft>
              <a:buClr>
                <a:schemeClr val="dk1"/>
              </a:buClr>
              <a:buSzPts val="2400"/>
              <a:buChar char="•"/>
            </a:pPr>
            <a:r>
              <a:rPr lang="en-US"/>
              <a:t>Clever use of code is always a bonus but not the end goal</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833" name="Google Shape;833;p125"/>
          <p:cNvSpPr txBox="1"/>
          <p:nvPr>
            <p:ph idx="1" type="body"/>
          </p:nvPr>
        </p:nvSpPr>
        <p:spPr>
          <a:xfrm>
            <a:off x="838200" y="1365798"/>
            <a:ext cx="10988565" cy="481116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Alexis Montes Medium 4 Query </a:t>
            </a:r>
            <a:endParaRPr/>
          </a:p>
          <a:p>
            <a:pPr indent="-228600" lvl="0" marL="228600" rtl="0" algn="l">
              <a:lnSpc>
                <a:spcPct val="90000"/>
              </a:lnSpc>
              <a:spcBef>
                <a:spcPts val="1000"/>
              </a:spcBef>
              <a:spcAft>
                <a:spcPts val="0"/>
              </a:spcAft>
              <a:buClr>
                <a:schemeClr val="dk1"/>
              </a:buClr>
              <a:buSzPts val="2800"/>
              <a:buChar char="•"/>
            </a:pPr>
            <a:r>
              <a:rPr lang="en-US"/>
              <a:t>Proposition: Create a sales summary of the sales team with an extra column checking if an employee has exceeded his or her sales quota</a:t>
            </a:r>
            <a:endParaRPr/>
          </a:p>
          <a:p>
            <a:pPr indent="0" lvl="0" marL="0" rtl="0" algn="l">
              <a:lnSpc>
                <a:spcPct val="90000"/>
              </a:lnSpc>
              <a:spcBef>
                <a:spcPts val="1000"/>
              </a:spcBef>
              <a:spcAft>
                <a:spcPts val="0"/>
              </a:spcAft>
              <a:buClr>
                <a:schemeClr val="dk1"/>
              </a:buClr>
              <a:buSzPts val="2800"/>
              <a:buNone/>
            </a:pPr>
            <a:r>
              <a:t/>
            </a:r>
            <a:endParaRPr/>
          </a:p>
        </p:txBody>
      </p:sp>
      <p:pic>
        <p:nvPicPr>
          <p:cNvPr descr="A screenshot of a social media post&#10;&#10;Description generated with very high confidence" id="834" name="Google Shape;834;p125"/>
          <p:cNvPicPr preferRelativeResize="0"/>
          <p:nvPr/>
        </p:nvPicPr>
        <p:blipFill rotWithShape="1">
          <a:blip r:embed="rId3">
            <a:alphaModFix/>
          </a:blip>
          <a:srcRect b="0" l="0" r="0" t="0"/>
          <a:stretch/>
        </p:blipFill>
        <p:spPr>
          <a:xfrm>
            <a:off x="2425262" y="2889601"/>
            <a:ext cx="7354613" cy="378521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840" name="Google Shape;840;p126"/>
          <p:cNvSpPr txBox="1"/>
          <p:nvPr>
            <p:ph idx="1" type="body"/>
          </p:nvPr>
        </p:nvSpPr>
        <p:spPr>
          <a:xfrm>
            <a:off x="838200" y="1418350"/>
            <a:ext cx="10988565" cy="506078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Komal Narine Medium Query 7</a:t>
            </a:r>
            <a:endParaRPr/>
          </a:p>
          <a:p>
            <a:pPr indent="-228600" lvl="0" marL="228600" rtl="0" algn="l">
              <a:lnSpc>
                <a:spcPct val="90000"/>
              </a:lnSpc>
              <a:spcBef>
                <a:spcPts val="1000"/>
              </a:spcBef>
              <a:spcAft>
                <a:spcPts val="0"/>
              </a:spcAft>
              <a:buClr>
                <a:schemeClr val="dk1"/>
              </a:buClr>
              <a:buSzPts val="2800"/>
              <a:buChar char="•"/>
            </a:pPr>
            <a:r>
              <a:rPr lang="en-US"/>
              <a:t>Proposition: Find the sales information about each employee per region</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841" name="Google Shape;841;p126"/>
          <p:cNvPicPr preferRelativeResize="0"/>
          <p:nvPr/>
        </p:nvPicPr>
        <p:blipFill rotWithShape="1">
          <a:blip r:embed="rId3">
            <a:alphaModFix/>
          </a:blip>
          <a:srcRect b="0" l="0" r="0" t="0"/>
          <a:stretch/>
        </p:blipFill>
        <p:spPr>
          <a:xfrm>
            <a:off x="1755228" y="2355331"/>
            <a:ext cx="8431924" cy="415744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847" name="Google Shape;847;p127"/>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Julien Bankier Medium Query </a:t>
            </a:r>
            <a:endParaRPr/>
          </a:p>
          <a:p>
            <a:pPr indent="0" lvl="0" marL="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848" name="Google Shape;848;p127"/>
          <p:cNvPicPr preferRelativeResize="0"/>
          <p:nvPr/>
        </p:nvPicPr>
        <p:blipFill rotWithShape="1">
          <a:blip r:embed="rId3">
            <a:alphaModFix/>
          </a:blip>
          <a:srcRect b="0" l="0" r="0" t="0"/>
          <a:stretch/>
        </p:blipFill>
        <p:spPr>
          <a:xfrm>
            <a:off x="1469747" y="2616406"/>
            <a:ext cx="8285018" cy="315054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854" name="Google Shape;854;p12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855" name="Google Shape;855;p128"/>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856" name="Google Shape;856;p128"/>
          <p:cNvSpPr txBox="1"/>
          <p:nvPr/>
        </p:nvSpPr>
        <p:spPr>
          <a:xfrm>
            <a:off x="1092994" y="1509712"/>
            <a:ext cx="109227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Querry: Julien Bankier Simple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Order id with first and last name of employees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128"/>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pic>
        <p:nvPicPr>
          <p:cNvPr descr="A screenshot of a cell phone&#10;&#10;Description generated with very high confidence" id="858" name="Google Shape;858;p128"/>
          <p:cNvPicPr preferRelativeResize="0"/>
          <p:nvPr/>
        </p:nvPicPr>
        <p:blipFill rotWithShape="1">
          <a:blip r:embed="rId3">
            <a:alphaModFix/>
          </a:blip>
          <a:srcRect b="0" l="0" r="0" t="0"/>
          <a:stretch/>
        </p:blipFill>
        <p:spPr>
          <a:xfrm>
            <a:off x="336332" y="3414229"/>
            <a:ext cx="4884681" cy="1172542"/>
          </a:xfrm>
          <a:prstGeom prst="rect">
            <a:avLst/>
          </a:prstGeom>
          <a:noFill/>
          <a:ln>
            <a:noFill/>
          </a:ln>
        </p:spPr>
      </p:pic>
      <p:pic>
        <p:nvPicPr>
          <p:cNvPr descr="A screenshot of a cell phone&#10;&#10;Description generated with very high confidence" id="859" name="Google Shape;859;p128"/>
          <p:cNvPicPr preferRelativeResize="0"/>
          <p:nvPr/>
        </p:nvPicPr>
        <p:blipFill rotWithShape="1">
          <a:blip r:embed="rId4">
            <a:alphaModFix/>
          </a:blip>
          <a:srcRect b="0" l="0" r="0" t="0"/>
          <a:stretch/>
        </p:blipFill>
        <p:spPr>
          <a:xfrm>
            <a:off x="5394435" y="3289203"/>
            <a:ext cx="6697717" cy="185614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865" name="Google Shape;865;p129"/>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866" name="Google Shape;866;p129"/>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867" name="Google Shape;867;p129"/>
          <p:cNvSpPr txBox="1"/>
          <p:nvPr/>
        </p:nvSpPr>
        <p:spPr>
          <a:xfrm>
            <a:off x="1092994" y="1509712"/>
            <a:ext cx="109227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Query: Komal Norine Simple 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All Sales by all Employees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129"/>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pic>
        <p:nvPicPr>
          <p:cNvPr descr="A screenshot of a cell phone&#10;&#10;Description generated with high confidence" id="869" name="Google Shape;869;p129"/>
          <p:cNvPicPr preferRelativeResize="0"/>
          <p:nvPr/>
        </p:nvPicPr>
        <p:blipFill rotWithShape="1">
          <a:blip r:embed="rId3">
            <a:alphaModFix/>
          </a:blip>
          <a:srcRect b="0" l="0" r="0" t="0"/>
          <a:stretch/>
        </p:blipFill>
        <p:spPr>
          <a:xfrm>
            <a:off x="415159" y="3150392"/>
            <a:ext cx="4832132" cy="1700217"/>
          </a:xfrm>
          <a:prstGeom prst="rect">
            <a:avLst/>
          </a:prstGeom>
          <a:noFill/>
          <a:ln>
            <a:noFill/>
          </a:ln>
        </p:spPr>
      </p:pic>
      <p:pic>
        <p:nvPicPr>
          <p:cNvPr descr="A screenshot of a cell phone&#10;&#10;Description generated with high confidence" id="870" name="Google Shape;870;p129"/>
          <p:cNvPicPr preferRelativeResize="0"/>
          <p:nvPr/>
        </p:nvPicPr>
        <p:blipFill rotWithShape="1">
          <a:blip r:embed="rId4">
            <a:alphaModFix/>
          </a:blip>
          <a:srcRect b="0" l="0" r="0" t="0"/>
          <a:stretch/>
        </p:blipFill>
        <p:spPr>
          <a:xfrm>
            <a:off x="5670332" y="3099668"/>
            <a:ext cx="6290440" cy="174911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876" name="Google Shape;876;p13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877" name="Google Shape;877;p130"/>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878" name="Google Shape;878;p130"/>
          <p:cNvSpPr txBox="1"/>
          <p:nvPr/>
        </p:nvSpPr>
        <p:spPr>
          <a:xfrm>
            <a:off x="1092994" y="1509712"/>
            <a:ext cx="109227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Query: Julien Bankier Medium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Total discount percentage per item sold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130"/>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pic>
        <p:nvPicPr>
          <p:cNvPr descr="A picture containing indoor, screenshot&#10;&#10;Description generated with high confidence" id="880" name="Google Shape;880;p130"/>
          <p:cNvPicPr preferRelativeResize="0"/>
          <p:nvPr/>
        </p:nvPicPr>
        <p:blipFill rotWithShape="1">
          <a:blip r:embed="rId3">
            <a:alphaModFix/>
          </a:blip>
          <a:srcRect b="0" l="0" r="0" t="0"/>
          <a:stretch/>
        </p:blipFill>
        <p:spPr>
          <a:xfrm>
            <a:off x="270641" y="3115185"/>
            <a:ext cx="4621924" cy="3136975"/>
          </a:xfrm>
          <a:prstGeom prst="rect">
            <a:avLst/>
          </a:prstGeom>
          <a:noFill/>
          <a:ln>
            <a:noFill/>
          </a:ln>
        </p:spPr>
      </p:pic>
      <p:pic>
        <p:nvPicPr>
          <p:cNvPr descr="A screenshot of a cell phone&#10;&#10;Description generated with very high confidence" id="881" name="Google Shape;881;p130"/>
          <p:cNvPicPr preferRelativeResize="0"/>
          <p:nvPr/>
        </p:nvPicPr>
        <p:blipFill rotWithShape="1">
          <a:blip r:embed="rId4">
            <a:alphaModFix/>
          </a:blip>
          <a:srcRect b="0" l="0" r="0" t="0"/>
          <a:stretch/>
        </p:blipFill>
        <p:spPr>
          <a:xfrm>
            <a:off x="5131676" y="3071136"/>
            <a:ext cx="6986752" cy="3356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161" name="Google Shape;161;p25"/>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want to see what products were once selling well that have been discontinued and find a replacement supplier</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162" name="Google Shape;162;p25"/>
          <p:cNvPicPr preferRelativeResize="0"/>
          <p:nvPr/>
        </p:nvPicPr>
        <p:blipFill rotWithShape="1">
          <a:blip r:embed="rId3">
            <a:alphaModFix/>
          </a:blip>
          <a:srcRect b="0" l="0" r="0" t="0"/>
          <a:stretch/>
        </p:blipFill>
        <p:spPr>
          <a:xfrm>
            <a:off x="4890541" y="2572772"/>
            <a:ext cx="4595722" cy="42815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Simple Query 2 </a:t>
            </a:r>
            <a:endParaRPr/>
          </a:p>
        </p:txBody>
      </p:sp>
      <p:sp>
        <p:nvSpPr>
          <p:cNvPr id="168" name="Google Shape;168;p26"/>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which products are being supplied by which company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high confidence" id="169" name="Google Shape;169;p26"/>
          <p:cNvPicPr preferRelativeResize="0"/>
          <p:nvPr/>
        </p:nvPicPr>
        <p:blipFill rotWithShape="1">
          <a:blip r:embed="rId3">
            <a:alphaModFix/>
          </a:blip>
          <a:srcRect b="0" l="0" r="0" t="0"/>
          <a:stretch/>
        </p:blipFill>
        <p:spPr>
          <a:xfrm>
            <a:off x="986287" y="3419341"/>
            <a:ext cx="10866407" cy="188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175" name="Google Shape;175;p27"/>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want to see which supplier is supplying what product</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 screen with text&#10;&#10;Description generated with high confidence" id="176" name="Google Shape;176;p27"/>
          <p:cNvPicPr preferRelativeResize="0"/>
          <p:nvPr/>
        </p:nvPicPr>
        <p:blipFill rotWithShape="1">
          <a:blip r:embed="rId3">
            <a:alphaModFix/>
          </a:blip>
          <a:srcRect b="0" l="0" r="0" t="0"/>
          <a:stretch/>
        </p:blipFill>
        <p:spPr>
          <a:xfrm>
            <a:off x="4925413" y="2398054"/>
            <a:ext cx="4008946" cy="43335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Simple Query 3 </a:t>
            </a:r>
            <a:endParaRPr/>
          </a:p>
        </p:txBody>
      </p:sp>
      <p:sp>
        <p:nvSpPr>
          <p:cNvPr id="182" name="Google Shape;182;p2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the description of the category of each product</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183" name="Google Shape;183;p28"/>
          <p:cNvPicPr preferRelativeResize="0"/>
          <p:nvPr/>
        </p:nvPicPr>
        <p:blipFill rotWithShape="1">
          <a:blip r:embed="rId3">
            <a:alphaModFix/>
          </a:blip>
          <a:srcRect b="0" l="0" r="0" t="0"/>
          <a:stretch/>
        </p:blipFill>
        <p:spPr>
          <a:xfrm>
            <a:off x="838188" y="3495205"/>
            <a:ext cx="10535728" cy="20519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189" name="Google Shape;189;p29"/>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want to see each item, and the category description for an item</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190" name="Google Shape;190;p29"/>
          <p:cNvPicPr preferRelativeResize="0"/>
          <p:nvPr/>
        </p:nvPicPr>
        <p:blipFill rotWithShape="1">
          <a:blip r:embed="rId3">
            <a:alphaModFix/>
          </a:blip>
          <a:srcRect b="0" l="0" r="0" t="0"/>
          <a:stretch/>
        </p:blipFill>
        <p:spPr>
          <a:xfrm>
            <a:off x="4436853" y="2461763"/>
            <a:ext cx="5934973" cy="42060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Simple Query 4 </a:t>
            </a:r>
            <a:endParaRPr/>
          </a:p>
        </p:txBody>
      </p:sp>
      <p:sp>
        <p:nvSpPr>
          <p:cNvPr id="196" name="Google Shape;196;p3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see which company is shipping product to France</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screenshot&#10;&#10;Description generated with very high confidence" id="197" name="Google Shape;197;p30"/>
          <p:cNvPicPr preferRelativeResize="0"/>
          <p:nvPr/>
        </p:nvPicPr>
        <p:blipFill rotWithShape="1">
          <a:blip r:embed="rId3">
            <a:alphaModFix/>
          </a:blip>
          <a:srcRect b="0" l="0" r="0" t="0"/>
          <a:stretch/>
        </p:blipFill>
        <p:spPr>
          <a:xfrm>
            <a:off x="838200" y="3228635"/>
            <a:ext cx="9740900" cy="21660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03" name="Google Shape;203;p31"/>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need to leverage this information in order to see if they can cut cost by either combining shipments to France or using one shipping company over another</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close up of text on a white surface&#10;&#10;Description generated with high confidence" id="204" name="Google Shape;204;p31"/>
          <p:cNvPicPr preferRelativeResize="0"/>
          <p:nvPr/>
        </p:nvPicPr>
        <p:blipFill rotWithShape="1">
          <a:blip r:embed="rId3">
            <a:alphaModFix/>
          </a:blip>
          <a:srcRect b="0" l="0" r="0" t="0"/>
          <a:stretch/>
        </p:blipFill>
        <p:spPr>
          <a:xfrm>
            <a:off x="3717985" y="2917920"/>
            <a:ext cx="3879011" cy="37682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Simple Query 5 </a:t>
            </a:r>
            <a:endParaRPr/>
          </a:p>
        </p:txBody>
      </p:sp>
      <p:sp>
        <p:nvSpPr>
          <p:cNvPr id="210" name="Google Shape;210;p32"/>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see what order was booked by which employee</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11" name="Google Shape;211;p32"/>
          <p:cNvPicPr preferRelativeResize="0"/>
          <p:nvPr/>
        </p:nvPicPr>
        <p:blipFill rotWithShape="1">
          <a:blip r:embed="rId3">
            <a:alphaModFix/>
          </a:blip>
          <a:srcRect b="0" l="0" r="0" t="0"/>
          <a:stretch/>
        </p:blipFill>
        <p:spPr>
          <a:xfrm>
            <a:off x="838200" y="3366066"/>
            <a:ext cx="10515600" cy="22340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Roles</a:t>
            </a:r>
            <a:endParaRPr/>
          </a:p>
        </p:txBody>
      </p:sp>
      <p:sp>
        <p:nvSpPr>
          <p:cNvPr id="99" name="Google Shape;9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u="sng"/>
              <a:t>Julien Bankier:</a:t>
            </a:r>
            <a:r>
              <a:rPr lang="en-US"/>
              <a:t> Project Manager, In charge of the powerpoint (putting it together from the individual slides), fixing team queries, and individual queries.</a:t>
            </a:r>
            <a:endParaRPr/>
          </a:p>
          <a:p>
            <a:pPr indent="0" lvl="0" marL="0" rtl="0" algn="l">
              <a:lnSpc>
                <a:spcPct val="90000"/>
              </a:lnSpc>
              <a:spcBef>
                <a:spcPts val="1000"/>
              </a:spcBef>
              <a:spcAft>
                <a:spcPts val="0"/>
              </a:spcAft>
              <a:buClr>
                <a:schemeClr val="dk1"/>
              </a:buClr>
              <a:buSzPts val="2800"/>
              <a:buNone/>
            </a:pPr>
            <a:r>
              <a:rPr lang="en-US" u="sng"/>
              <a:t>Komal Narine: </a:t>
            </a:r>
            <a:r>
              <a:rPr lang="en-US"/>
              <a:t>In charge of the JDBC Driver, fixing team queries, and individual queries.</a:t>
            </a:r>
            <a:endParaRPr/>
          </a:p>
          <a:p>
            <a:pPr indent="0" lvl="0" marL="0" rtl="0" algn="l">
              <a:lnSpc>
                <a:spcPct val="90000"/>
              </a:lnSpc>
              <a:spcBef>
                <a:spcPts val="1000"/>
              </a:spcBef>
              <a:spcAft>
                <a:spcPts val="0"/>
              </a:spcAft>
              <a:buClr>
                <a:schemeClr val="dk1"/>
              </a:buClr>
              <a:buSzPts val="2800"/>
              <a:buNone/>
            </a:pPr>
            <a:r>
              <a:rPr lang="en-US" u="sng"/>
              <a:t>Alexis Montes:</a:t>
            </a:r>
            <a:r>
              <a:rPr lang="en-US"/>
              <a:t> In charge of video editing, fixing team queries, and individual queries.</a:t>
            </a:r>
            <a:endParaRPr/>
          </a:p>
          <a:p>
            <a:pPr indent="0" lvl="0" marL="0" rtl="0" algn="l">
              <a:lnSpc>
                <a:spcPct val="90000"/>
              </a:lnSpc>
              <a:spcBef>
                <a:spcPts val="1000"/>
              </a:spcBef>
              <a:spcAft>
                <a:spcPts val="0"/>
              </a:spcAft>
              <a:buClr>
                <a:schemeClr val="dk1"/>
              </a:buClr>
              <a:buSzPts val="2800"/>
              <a:buNone/>
            </a:pPr>
            <a:r>
              <a:rPr lang="en-US" u="sng"/>
              <a:t>Jared Kopeloff:</a:t>
            </a:r>
            <a:r>
              <a:rPr lang="en-US"/>
              <a:t> In charge of submission, formatting the file properly, and individual queries.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17" name="Google Shape;217;p33"/>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has a need to track which employee booked each order, if something goes wrong with an order it can easily see which employee is most familiar with the situation</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18" name="Google Shape;218;p33"/>
          <p:cNvPicPr preferRelativeResize="0"/>
          <p:nvPr/>
        </p:nvPicPr>
        <p:blipFill rotWithShape="1">
          <a:blip r:embed="rId3">
            <a:alphaModFix/>
          </a:blip>
          <a:srcRect b="0" l="0" r="0" t="0"/>
          <a:stretch/>
        </p:blipFill>
        <p:spPr>
          <a:xfrm>
            <a:off x="4120551" y="2899509"/>
            <a:ext cx="3965275" cy="37763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1  </a:t>
            </a:r>
            <a:endParaRPr/>
          </a:p>
        </p:txBody>
      </p:sp>
      <p:sp>
        <p:nvSpPr>
          <p:cNvPr id="224" name="Google Shape;224;p34"/>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see the total discounted being applied to their sales</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screenshot&#10;&#10;Description generated with very high confidence" id="225" name="Google Shape;225;p34"/>
          <p:cNvPicPr preferRelativeResize="0"/>
          <p:nvPr/>
        </p:nvPicPr>
        <p:blipFill rotWithShape="1">
          <a:blip r:embed="rId3">
            <a:alphaModFix/>
          </a:blip>
          <a:srcRect b="0" l="0" r="0" t="0"/>
          <a:stretch/>
        </p:blipFill>
        <p:spPr>
          <a:xfrm>
            <a:off x="945692" y="3306366"/>
            <a:ext cx="10350300" cy="1735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31" name="Google Shape;231;p35"/>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If a business wants to reexamine it's profit and potentially change how much discount is being offered this query could help figure out what products to do so on</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high confidence" id="232" name="Google Shape;232;p35"/>
          <p:cNvPicPr preferRelativeResize="0"/>
          <p:nvPr/>
        </p:nvPicPr>
        <p:blipFill rotWithShape="1">
          <a:blip r:embed="rId3">
            <a:alphaModFix/>
          </a:blip>
          <a:srcRect b="0" l="0" r="0" t="0"/>
          <a:stretch/>
        </p:blipFill>
        <p:spPr>
          <a:xfrm>
            <a:off x="3828151" y="2685511"/>
            <a:ext cx="3658679" cy="3801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2 </a:t>
            </a:r>
            <a:endParaRPr/>
          </a:p>
        </p:txBody>
      </p:sp>
      <p:sp>
        <p:nvSpPr>
          <p:cNvPr id="238" name="Google Shape;238;p36"/>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the most units sold in a single order</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39" name="Google Shape;239;p36"/>
          <p:cNvPicPr preferRelativeResize="0"/>
          <p:nvPr/>
        </p:nvPicPr>
        <p:blipFill rotWithShape="1">
          <a:blip r:embed="rId3">
            <a:alphaModFix/>
          </a:blip>
          <a:srcRect b="0" l="0" r="0" t="0"/>
          <a:stretch/>
        </p:blipFill>
        <p:spPr>
          <a:xfrm>
            <a:off x="2017221" y="3539640"/>
            <a:ext cx="7840717" cy="26279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45" name="Google Shape;245;p37"/>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want to figure out what clients are ordering a lot in order to target them</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46" name="Google Shape;246;p37"/>
          <p:cNvPicPr preferRelativeResize="0"/>
          <p:nvPr/>
        </p:nvPicPr>
        <p:blipFill rotWithShape="1">
          <a:blip r:embed="rId3">
            <a:alphaModFix/>
          </a:blip>
          <a:srcRect b="0" l="0" r="0" t="0"/>
          <a:stretch/>
        </p:blipFill>
        <p:spPr>
          <a:xfrm>
            <a:off x="3833004" y="2408559"/>
            <a:ext cx="5676181" cy="41543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3 </a:t>
            </a:r>
            <a:endParaRPr/>
          </a:p>
        </p:txBody>
      </p:sp>
      <p:sp>
        <p:nvSpPr>
          <p:cNvPr id="252" name="Google Shape;252;p3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the total freight going to each country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53" name="Google Shape;253;p38"/>
          <p:cNvPicPr preferRelativeResize="0"/>
          <p:nvPr/>
        </p:nvPicPr>
        <p:blipFill rotWithShape="1">
          <a:blip r:embed="rId3">
            <a:alphaModFix/>
          </a:blip>
          <a:srcRect b="0" l="0" r="0" t="0"/>
          <a:stretch/>
        </p:blipFill>
        <p:spPr>
          <a:xfrm>
            <a:off x="1616873" y="3411383"/>
            <a:ext cx="9246475" cy="24557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59" name="Google Shape;259;p39"/>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could use this information to consolidate cost on shipping or attempt to make a better deal with a particularly company on a specific shipping route </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60" name="Google Shape;260;p39"/>
          <p:cNvPicPr preferRelativeResize="0"/>
          <p:nvPr/>
        </p:nvPicPr>
        <p:blipFill rotWithShape="1">
          <a:blip r:embed="rId3">
            <a:alphaModFix/>
          </a:blip>
          <a:srcRect b="0" l="0" r="0" t="0"/>
          <a:stretch/>
        </p:blipFill>
        <p:spPr>
          <a:xfrm>
            <a:off x="4215172" y="3354777"/>
            <a:ext cx="5846373" cy="19599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4 </a:t>
            </a:r>
            <a:endParaRPr/>
          </a:p>
        </p:txBody>
      </p:sp>
      <p:sp>
        <p:nvSpPr>
          <p:cNvPr id="266" name="Google Shape;266;p4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what company is ordering the least amount of items</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 shot of a computer&#10;&#10;Description generated with high confidence" id="267" name="Google Shape;267;p40"/>
          <p:cNvPicPr preferRelativeResize="0"/>
          <p:nvPr/>
        </p:nvPicPr>
        <p:blipFill rotWithShape="1">
          <a:blip r:embed="rId3">
            <a:alphaModFix/>
          </a:blip>
          <a:srcRect b="0" l="0" r="0" t="0"/>
          <a:stretch/>
        </p:blipFill>
        <p:spPr>
          <a:xfrm>
            <a:off x="1308537" y="3363420"/>
            <a:ext cx="9975272" cy="2497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73" name="Google Shape;273;p41"/>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can use this information to concentrate it's efforts on getting more sales from the lower buying companies</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74" name="Google Shape;274;p41"/>
          <p:cNvPicPr preferRelativeResize="0"/>
          <p:nvPr/>
        </p:nvPicPr>
        <p:blipFill rotWithShape="1">
          <a:blip r:embed="rId3">
            <a:alphaModFix/>
          </a:blip>
          <a:srcRect b="0" l="0" r="0" t="0"/>
          <a:stretch/>
        </p:blipFill>
        <p:spPr>
          <a:xfrm>
            <a:off x="4724400" y="2464588"/>
            <a:ext cx="4525992" cy="41429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5 </a:t>
            </a:r>
            <a:endParaRPr/>
          </a:p>
        </p:txBody>
      </p:sp>
      <p:sp>
        <p:nvSpPr>
          <p:cNvPr id="280" name="Google Shape;280;p42"/>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what it's most popular products are per city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81" name="Google Shape;281;p42"/>
          <p:cNvPicPr preferRelativeResize="0"/>
          <p:nvPr/>
        </p:nvPicPr>
        <p:blipFill rotWithShape="1">
          <a:blip r:embed="rId3">
            <a:alphaModFix/>
          </a:blip>
          <a:srcRect b="0" l="0" r="0" t="0"/>
          <a:stretch/>
        </p:blipFill>
        <p:spPr>
          <a:xfrm>
            <a:off x="1993622" y="3176000"/>
            <a:ext cx="8285018" cy="31505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891" y="2213642"/>
            <a:ext cx="12165959" cy="156098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                     Project Tracking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287" name="Google Shape;287;p43"/>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would want to know what products are popular where</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288" name="Google Shape;288;p43"/>
          <p:cNvPicPr preferRelativeResize="0"/>
          <p:nvPr/>
        </p:nvPicPr>
        <p:blipFill rotWithShape="1">
          <a:blip r:embed="rId3">
            <a:alphaModFix/>
          </a:blip>
          <a:srcRect b="0" l="0" r="0" t="0"/>
          <a:stretch/>
        </p:blipFill>
        <p:spPr>
          <a:xfrm>
            <a:off x="4724400" y="2739742"/>
            <a:ext cx="6653841" cy="33482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6 </a:t>
            </a:r>
            <a:endParaRPr/>
          </a:p>
        </p:txBody>
      </p:sp>
      <p:sp>
        <p:nvSpPr>
          <p:cNvPr id="294" name="Google Shape;294;p44"/>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see what products are discontinued per category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indoor, screenshot&#10;&#10;Description generated with high confidence" id="295" name="Google Shape;295;p44"/>
          <p:cNvPicPr preferRelativeResize="0"/>
          <p:nvPr/>
        </p:nvPicPr>
        <p:blipFill rotWithShape="1">
          <a:blip r:embed="rId3">
            <a:alphaModFix/>
          </a:blip>
          <a:srcRect b="0" l="0" r="0" t="0"/>
          <a:stretch/>
        </p:blipFill>
        <p:spPr>
          <a:xfrm>
            <a:off x="1688821" y="3361912"/>
            <a:ext cx="9310254" cy="269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01" name="Google Shape;301;p45"/>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may want to increase the amount of products of that type that it has if it notices a lot of products have been discontinued</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02" name="Google Shape;302;p45"/>
          <p:cNvPicPr preferRelativeResize="0"/>
          <p:nvPr/>
        </p:nvPicPr>
        <p:blipFill rotWithShape="1">
          <a:blip r:embed="rId3">
            <a:alphaModFix/>
          </a:blip>
          <a:srcRect b="0" l="0" r="0" t="0"/>
          <a:stretch/>
        </p:blipFill>
        <p:spPr>
          <a:xfrm>
            <a:off x="4886325" y="2824163"/>
            <a:ext cx="5783651" cy="29062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7 </a:t>
            </a:r>
            <a:endParaRPr/>
          </a:p>
        </p:txBody>
      </p:sp>
      <p:sp>
        <p:nvSpPr>
          <p:cNvPr id="308" name="Google Shape;308;p46"/>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what employee is selling the most to what country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09" name="Google Shape;309;p46"/>
          <p:cNvPicPr preferRelativeResize="0"/>
          <p:nvPr/>
        </p:nvPicPr>
        <p:blipFill rotWithShape="1">
          <a:blip r:embed="rId3">
            <a:alphaModFix/>
          </a:blip>
          <a:srcRect b="0" l="0" r="0" t="0"/>
          <a:stretch/>
        </p:blipFill>
        <p:spPr>
          <a:xfrm>
            <a:off x="2175641" y="3421476"/>
            <a:ext cx="7840717" cy="25506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15" name="Google Shape;315;p47"/>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If an employee is selling a lot to a client or country a business can leverage that to create new clients through that employee</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16" name="Google Shape;316;p47"/>
          <p:cNvPicPr preferRelativeResize="0"/>
          <p:nvPr/>
        </p:nvPicPr>
        <p:blipFill rotWithShape="1">
          <a:blip r:embed="rId3">
            <a:alphaModFix/>
          </a:blip>
          <a:srcRect b="0" l="0" r="0" t="0"/>
          <a:stretch/>
        </p:blipFill>
        <p:spPr>
          <a:xfrm>
            <a:off x="5134964" y="2518464"/>
            <a:ext cx="2957242" cy="40351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Medium Query 8 </a:t>
            </a:r>
            <a:endParaRPr/>
          </a:p>
        </p:txBody>
      </p:sp>
      <p:sp>
        <p:nvSpPr>
          <p:cNvPr id="322" name="Google Shape;322;p4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the amount of orders per day</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high confidence" id="323" name="Google Shape;323;p48"/>
          <p:cNvPicPr preferRelativeResize="0"/>
          <p:nvPr/>
        </p:nvPicPr>
        <p:blipFill rotWithShape="1">
          <a:blip r:embed="rId3">
            <a:alphaModFix/>
          </a:blip>
          <a:srcRect b="0" l="0" r="0" t="0"/>
          <a:stretch/>
        </p:blipFill>
        <p:spPr>
          <a:xfrm>
            <a:off x="2057400" y="3375819"/>
            <a:ext cx="8090337" cy="22972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29" name="Google Shape;329;p49"/>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can leverage this information to create a marketing push before its strong or weak days  </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high confidence" id="330" name="Google Shape;330;p49"/>
          <p:cNvPicPr preferRelativeResize="0"/>
          <p:nvPr/>
        </p:nvPicPr>
        <p:blipFill rotWithShape="1">
          <a:blip r:embed="rId3">
            <a:alphaModFix/>
          </a:blip>
          <a:srcRect b="0" l="0" r="0" t="0"/>
          <a:stretch/>
        </p:blipFill>
        <p:spPr>
          <a:xfrm>
            <a:off x="5341998" y="2258952"/>
            <a:ext cx="3995288" cy="44535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1</a:t>
            </a:r>
            <a:endParaRPr/>
          </a:p>
        </p:txBody>
      </p:sp>
      <p:sp>
        <p:nvSpPr>
          <p:cNvPr id="336" name="Google Shape;336;p5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net sales of an employee after the discount percentage</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37" name="Google Shape;337;p50"/>
          <p:cNvPicPr preferRelativeResize="0"/>
          <p:nvPr/>
        </p:nvPicPr>
        <p:blipFill rotWithShape="1">
          <a:blip r:embed="rId3">
            <a:alphaModFix/>
          </a:blip>
          <a:srcRect b="0" l="0" r="0" t="0"/>
          <a:stretch/>
        </p:blipFill>
        <p:spPr>
          <a:xfrm>
            <a:off x="966952" y="3268866"/>
            <a:ext cx="10862441" cy="21989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43" name="Google Shape;343;p51"/>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can use this to make promotion or termination decisions</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44" name="Google Shape;344;p51"/>
          <p:cNvPicPr preferRelativeResize="0"/>
          <p:nvPr/>
        </p:nvPicPr>
        <p:blipFill rotWithShape="1">
          <a:blip r:embed="rId3">
            <a:alphaModFix/>
          </a:blip>
          <a:srcRect b="0" l="0" r="0" t="0"/>
          <a:stretch/>
        </p:blipFill>
        <p:spPr>
          <a:xfrm>
            <a:off x="1705155" y="3090941"/>
            <a:ext cx="7847161" cy="3005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2 </a:t>
            </a:r>
            <a:endParaRPr/>
          </a:p>
        </p:txBody>
      </p:sp>
      <p:sp>
        <p:nvSpPr>
          <p:cNvPr id="350" name="Google Shape;350;p52"/>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its total cost, margins per sale per unit, and total profit</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51" name="Google Shape;351;p52"/>
          <p:cNvPicPr preferRelativeResize="0"/>
          <p:nvPr/>
        </p:nvPicPr>
        <p:blipFill rotWithShape="1">
          <a:blip r:embed="rId3">
            <a:alphaModFix/>
          </a:blip>
          <a:srcRect b="0" l="0" r="0" t="0"/>
          <a:stretch/>
        </p:blipFill>
        <p:spPr>
          <a:xfrm>
            <a:off x="835572" y="3268845"/>
            <a:ext cx="10533993" cy="3026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838200" y="365125"/>
            <a:ext cx="10515600" cy="7159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 Do List</a:t>
            </a:r>
            <a:endParaRPr/>
          </a:p>
        </p:txBody>
      </p:sp>
      <p:pic>
        <p:nvPicPr>
          <p:cNvPr descr="A screenshot of a social media post&#10;&#10;Description generated with very high confidence" id="110" name="Google Shape;110;p17"/>
          <p:cNvPicPr preferRelativeResize="0"/>
          <p:nvPr>
            <p:ph idx="1" type="body"/>
          </p:nvPr>
        </p:nvPicPr>
        <p:blipFill rotWithShape="1">
          <a:blip r:embed="rId3">
            <a:alphaModFix/>
          </a:blip>
          <a:srcRect b="0" l="0" r="0" t="0"/>
          <a:stretch/>
        </p:blipFill>
        <p:spPr>
          <a:xfrm>
            <a:off x="1434124" y="1132898"/>
            <a:ext cx="8686441" cy="5279592"/>
          </a:xfrm>
          <a:prstGeom prst="rect">
            <a:avLst/>
          </a:prstGeom>
          <a:noFill/>
          <a:ln>
            <a:noFill/>
          </a:ln>
        </p:spPr>
      </p:pic>
      <p:sp>
        <p:nvSpPr>
          <p:cNvPr id="111" name="Google Shape;111;p17"/>
          <p:cNvSpPr txBox="1"/>
          <p:nvPr/>
        </p:nvSpPr>
        <p:spPr>
          <a:xfrm>
            <a:off x="1480975" y="6167109"/>
            <a:ext cx="8672511"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*Can be found in the submissions file in the folder PM Tracking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57" name="Google Shape;357;p53"/>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This information is the most important thing while running a businesses. </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58" name="Google Shape;358;p53"/>
          <p:cNvPicPr preferRelativeResize="0"/>
          <p:nvPr/>
        </p:nvPicPr>
        <p:blipFill rotWithShape="1">
          <a:blip r:embed="rId3">
            <a:alphaModFix/>
          </a:blip>
          <a:srcRect b="0" l="0" r="0" t="0"/>
          <a:stretch/>
        </p:blipFill>
        <p:spPr>
          <a:xfrm>
            <a:off x="3876136" y="2958986"/>
            <a:ext cx="6653841" cy="28378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3 </a:t>
            </a:r>
            <a:endParaRPr/>
          </a:p>
        </p:txBody>
      </p:sp>
      <p:sp>
        <p:nvSpPr>
          <p:cNvPr id="364" name="Google Shape;364;p54"/>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which shipping company represents what percentage of it's shipment</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indoor, screenshot, bottle, holding&#10;&#10;Description generated with high confidence" id="365" name="Google Shape;365;p54"/>
          <p:cNvPicPr preferRelativeResize="0"/>
          <p:nvPr/>
        </p:nvPicPr>
        <p:blipFill rotWithShape="1">
          <a:blip r:embed="rId3">
            <a:alphaModFix/>
          </a:blip>
          <a:srcRect b="0" l="0" r="0" t="0"/>
          <a:stretch/>
        </p:blipFill>
        <p:spPr>
          <a:xfrm>
            <a:off x="1124607" y="3370734"/>
            <a:ext cx="10428889" cy="2218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71" name="Google Shape;371;p55"/>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would be interested in seeing if they can potentially lower their costs by making a deal with a shipper they use frequently </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72" name="Google Shape;372;p55"/>
          <p:cNvPicPr preferRelativeResize="0"/>
          <p:nvPr/>
        </p:nvPicPr>
        <p:blipFill rotWithShape="1">
          <a:blip r:embed="rId3">
            <a:alphaModFix/>
          </a:blip>
          <a:srcRect b="0" l="0" r="0" t="0"/>
          <a:stretch/>
        </p:blipFill>
        <p:spPr>
          <a:xfrm>
            <a:off x="1935192" y="3415181"/>
            <a:ext cx="9270521" cy="198295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4 </a:t>
            </a:r>
            <a:endParaRPr/>
          </a:p>
        </p:txBody>
      </p:sp>
      <p:sp>
        <p:nvSpPr>
          <p:cNvPr id="378" name="Google Shape;378;p56"/>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net sales of all employees after discounts</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79" name="Google Shape;379;p56"/>
          <p:cNvPicPr preferRelativeResize="0"/>
          <p:nvPr/>
        </p:nvPicPr>
        <p:blipFill rotWithShape="1">
          <a:blip r:embed="rId3">
            <a:alphaModFix/>
          </a:blip>
          <a:srcRect b="0" l="0" r="0" t="0"/>
          <a:stretch/>
        </p:blipFill>
        <p:spPr>
          <a:xfrm>
            <a:off x="1073680" y="3525533"/>
            <a:ext cx="10363200" cy="22025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85" name="Google Shape;385;p57"/>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Another situation where a business can use the information from this query to make hiring decisions </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omputer&#10;&#10;Description generated with very high confidence" id="386" name="Google Shape;386;p57"/>
          <p:cNvPicPr preferRelativeResize="0"/>
          <p:nvPr/>
        </p:nvPicPr>
        <p:blipFill rotWithShape="1">
          <a:blip r:embed="rId3">
            <a:alphaModFix/>
          </a:blip>
          <a:srcRect b="0" l="0" r="0" t="0"/>
          <a:stretch/>
        </p:blipFill>
        <p:spPr>
          <a:xfrm>
            <a:off x="4221192" y="2655253"/>
            <a:ext cx="5719313" cy="38334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5 </a:t>
            </a:r>
            <a:endParaRPr/>
          </a:p>
        </p:txBody>
      </p:sp>
      <p:sp>
        <p:nvSpPr>
          <p:cNvPr id="392" name="Google Shape;392;p5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is interested in its top sales in France, and the details about those sales</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393" name="Google Shape;393;p58"/>
          <p:cNvPicPr preferRelativeResize="0"/>
          <p:nvPr/>
        </p:nvPicPr>
        <p:blipFill rotWithShape="1">
          <a:blip r:embed="rId3">
            <a:alphaModFix/>
          </a:blip>
          <a:srcRect b="0" l="0" r="0" t="0"/>
          <a:stretch/>
        </p:blipFill>
        <p:spPr>
          <a:xfrm>
            <a:off x="2333297" y="2912202"/>
            <a:ext cx="9377854" cy="360863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399" name="Google Shape;399;p59"/>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If a business is considering expanding into France or is trying to figure out the solution to a problem with sales in France this information would be helpful</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00" name="Google Shape;400;p59"/>
          <p:cNvPicPr preferRelativeResize="0"/>
          <p:nvPr/>
        </p:nvPicPr>
        <p:blipFill rotWithShape="1">
          <a:blip r:embed="rId3">
            <a:alphaModFix/>
          </a:blip>
          <a:srcRect b="0" l="0" r="0" t="0"/>
          <a:stretch/>
        </p:blipFill>
        <p:spPr>
          <a:xfrm>
            <a:off x="3372928" y="3155753"/>
            <a:ext cx="7847162" cy="300502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6</a:t>
            </a:r>
            <a:endParaRPr/>
          </a:p>
        </p:txBody>
      </p:sp>
      <p:sp>
        <p:nvSpPr>
          <p:cNvPr id="406" name="Google Shape;406;p6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who it's best and worst customers are and their contact information </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407" name="Google Shape;407;p60"/>
          <p:cNvPicPr preferRelativeResize="0"/>
          <p:nvPr/>
        </p:nvPicPr>
        <p:blipFill rotWithShape="1">
          <a:blip r:embed="rId3">
            <a:alphaModFix/>
          </a:blip>
          <a:srcRect b="0" l="0" r="0" t="0"/>
          <a:stretch/>
        </p:blipFill>
        <p:spPr>
          <a:xfrm>
            <a:off x="1820917" y="3176411"/>
            <a:ext cx="10255468" cy="31585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413" name="Google Shape;413;p61"/>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could use this to target it's weaker sales or bolster already strong sales to particular clients</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picture containing text&#10;&#10;Description generated with high confidence" id="414" name="Google Shape;414;p61"/>
          <p:cNvPicPr preferRelativeResize="0"/>
          <p:nvPr/>
        </p:nvPicPr>
        <p:blipFill rotWithShape="1">
          <a:blip r:embed="rId3">
            <a:alphaModFix/>
          </a:blip>
          <a:srcRect b="0" l="0" r="0" t="0"/>
          <a:stretch/>
        </p:blipFill>
        <p:spPr>
          <a:xfrm>
            <a:off x="4350589" y="2720340"/>
            <a:ext cx="6395049" cy="332950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Complex Query 7 </a:t>
            </a:r>
            <a:endParaRPr/>
          </a:p>
        </p:txBody>
      </p:sp>
      <p:sp>
        <p:nvSpPr>
          <p:cNvPr id="420" name="Google Shape;420;p62"/>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Proposition: A business wants to know everything about it's sales on a particular product</a:t>
            </a:r>
            <a:endParaRPr/>
          </a:p>
          <a:p>
            <a:pPr indent="-228600" lvl="0" marL="228600" rtl="0" algn="l">
              <a:lnSpc>
                <a:spcPct val="90000"/>
              </a:lnSpc>
              <a:spcBef>
                <a:spcPts val="1000"/>
              </a:spcBef>
              <a:spcAft>
                <a:spcPts val="0"/>
              </a:spcAft>
              <a:buClr>
                <a:schemeClr val="dk1"/>
              </a:buClr>
              <a:buSzPts val="2800"/>
              <a:buChar char="•"/>
            </a:pPr>
            <a:r>
              <a:rPr lang="en-US"/>
              <a:t>Query: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social media post&#10;&#10;Description generated with very high confidence" id="421" name="Google Shape;421;p62"/>
          <p:cNvPicPr preferRelativeResize="0"/>
          <p:nvPr/>
        </p:nvPicPr>
        <p:blipFill rotWithShape="1">
          <a:blip r:embed="rId3">
            <a:alphaModFix/>
          </a:blip>
          <a:srcRect b="0" l="0" r="0" t="0"/>
          <a:stretch/>
        </p:blipFill>
        <p:spPr>
          <a:xfrm>
            <a:off x="2656728" y="2733025"/>
            <a:ext cx="8294333" cy="4131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838200" y="365125"/>
            <a:ext cx="10515600" cy="7778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Project 1 Plan </a:t>
            </a:r>
            <a:endParaRPr/>
          </a:p>
        </p:txBody>
      </p:sp>
      <p:pic>
        <p:nvPicPr>
          <p:cNvPr descr="A screenshot of a cell phone&#10;&#10;Description generated with very high confidence" id="117" name="Google Shape;117;p18"/>
          <p:cNvPicPr preferRelativeResize="0"/>
          <p:nvPr/>
        </p:nvPicPr>
        <p:blipFill rotWithShape="1">
          <a:blip r:embed="rId3">
            <a:alphaModFix/>
          </a:blip>
          <a:srcRect b="0" l="0" r="0" t="0"/>
          <a:stretch/>
        </p:blipFill>
        <p:spPr>
          <a:xfrm>
            <a:off x="1497591" y="1235650"/>
            <a:ext cx="8705199" cy="4946943"/>
          </a:xfrm>
          <a:prstGeom prst="rect">
            <a:avLst/>
          </a:prstGeom>
          <a:noFill/>
          <a:ln>
            <a:noFill/>
          </a:ln>
        </p:spPr>
      </p:pic>
      <p:sp>
        <p:nvSpPr>
          <p:cNvPr id="118" name="Google Shape;118;p18"/>
          <p:cNvSpPr txBox="1"/>
          <p:nvPr/>
        </p:nvSpPr>
        <p:spPr>
          <a:xfrm>
            <a:off x="1533526" y="6272212"/>
            <a:ext cx="8672511"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*Can be found in the submissions file in the folder PM Tracking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in depth</a:t>
            </a:r>
            <a:endParaRPr/>
          </a:p>
        </p:txBody>
      </p:sp>
      <p:sp>
        <p:nvSpPr>
          <p:cNvPr id="427" name="Google Shape;427;p63"/>
          <p:cNvSpPr txBox="1"/>
          <p:nvPr>
            <p:ph idx="2" type="body"/>
          </p:nvPr>
        </p:nvSpPr>
        <p:spPr>
          <a:xfrm>
            <a:off x="838200" y="1480569"/>
            <a:ext cx="10515600" cy="469639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A business can use this to make a myriad of descions regarding the product in question</a:t>
            </a:r>
            <a:endParaRPr/>
          </a:p>
          <a:p>
            <a:pPr indent="-228600" lvl="0" marL="228600" rtl="0" algn="l">
              <a:lnSpc>
                <a:spcPct val="90000"/>
              </a:lnSpc>
              <a:spcBef>
                <a:spcPts val="1000"/>
              </a:spcBef>
              <a:spcAft>
                <a:spcPts val="0"/>
              </a:spcAft>
              <a:buClr>
                <a:schemeClr val="dk1"/>
              </a:buClr>
              <a:buSzPts val="2800"/>
              <a:buChar char="•"/>
            </a:pPr>
            <a:r>
              <a:rPr lang="en-US"/>
              <a:t>Query Result: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ell phone&#10;&#10;Description generated with very high confidence" id="428" name="Google Shape;428;p63"/>
          <p:cNvPicPr preferRelativeResize="0"/>
          <p:nvPr/>
        </p:nvPicPr>
        <p:blipFill rotWithShape="1">
          <a:blip r:embed="rId3">
            <a:alphaModFix/>
          </a:blip>
          <a:srcRect b="0" l="0" r="0" t="0"/>
          <a:stretch/>
        </p:blipFill>
        <p:spPr>
          <a:xfrm>
            <a:off x="741872" y="3438836"/>
            <a:ext cx="10205048" cy="261138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838200" y="365125"/>
            <a:ext cx="10515600" cy="7421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434" name="Google Shape;434;p64"/>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descr="A screenshot of a social media post&#10;&#10;Description generated with very high confidence" id="435" name="Google Shape;435;p64"/>
          <p:cNvPicPr preferRelativeResize="0"/>
          <p:nvPr/>
        </p:nvPicPr>
        <p:blipFill rotWithShape="1">
          <a:blip r:embed="rId3">
            <a:alphaModFix/>
          </a:blip>
          <a:srcRect b="0" l="0" r="0" t="0"/>
          <a:stretch/>
        </p:blipFill>
        <p:spPr>
          <a:xfrm>
            <a:off x="997527" y="1828283"/>
            <a:ext cx="9499201" cy="4371425"/>
          </a:xfrm>
          <a:prstGeom prst="rect">
            <a:avLst/>
          </a:prstGeom>
          <a:noFill/>
          <a:ln>
            <a:noFill/>
          </a:ln>
        </p:spPr>
      </p:pic>
      <p:sp>
        <p:nvSpPr>
          <p:cNvPr id="436" name="Google Shape;436;p64"/>
          <p:cNvSpPr txBox="1"/>
          <p:nvPr/>
        </p:nvSpPr>
        <p:spPr>
          <a:xfrm>
            <a:off x="997744" y="1390650"/>
            <a:ext cx="107441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Find sales, supplier, percentage of sales and customer information about cheese sales (Complex 7)</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838200" y="365125"/>
            <a:ext cx="10515600" cy="7421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442" name="Google Shape;442;p65"/>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43" name="Google Shape;443;p65"/>
          <p:cNvSpPr txBox="1"/>
          <p:nvPr/>
        </p:nvSpPr>
        <p:spPr>
          <a:xfrm>
            <a:off x="997744" y="1390650"/>
            <a:ext cx="107441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Find sales, supplier, total sales of products in France (Complex 5)</a:t>
            </a:r>
            <a:endParaRPr/>
          </a:p>
        </p:txBody>
      </p:sp>
      <p:pic>
        <p:nvPicPr>
          <p:cNvPr descr="A screenshot of a social media post&#10;&#10;Description generated with very high confidence" id="444" name="Google Shape;444;p65"/>
          <p:cNvPicPr preferRelativeResize="0"/>
          <p:nvPr/>
        </p:nvPicPr>
        <p:blipFill rotWithShape="1">
          <a:blip r:embed="rId3">
            <a:alphaModFix/>
          </a:blip>
          <a:srcRect b="0" l="0" r="0" t="0"/>
          <a:stretch/>
        </p:blipFill>
        <p:spPr>
          <a:xfrm>
            <a:off x="997744" y="1890349"/>
            <a:ext cx="10053637" cy="45417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6"/>
          <p:cNvSpPr txBox="1"/>
          <p:nvPr>
            <p:ph type="title"/>
          </p:nvPr>
        </p:nvSpPr>
        <p:spPr>
          <a:xfrm>
            <a:off x="838200" y="365125"/>
            <a:ext cx="10515600" cy="7421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Top Three Queries: </a:t>
            </a:r>
            <a:endParaRPr/>
          </a:p>
        </p:txBody>
      </p:sp>
      <p:sp>
        <p:nvSpPr>
          <p:cNvPr id="450" name="Google Shape;450;p66"/>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51" name="Google Shape;451;p66"/>
          <p:cNvSpPr txBox="1"/>
          <p:nvPr/>
        </p:nvSpPr>
        <p:spPr>
          <a:xfrm>
            <a:off x="997744" y="1390650"/>
            <a:ext cx="107441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Find the total costs, margins, profit, and net profit of the business (Complex 2)</a:t>
            </a:r>
            <a:endParaRPr/>
          </a:p>
        </p:txBody>
      </p:sp>
      <p:pic>
        <p:nvPicPr>
          <p:cNvPr descr="A screenshot of a social media post&#10;&#10;Description generated with very high confidence" id="452" name="Google Shape;452;p66"/>
          <p:cNvPicPr preferRelativeResize="0"/>
          <p:nvPr/>
        </p:nvPicPr>
        <p:blipFill rotWithShape="1">
          <a:blip r:embed="rId3">
            <a:alphaModFix/>
          </a:blip>
          <a:srcRect b="0" l="0" r="0" t="0"/>
          <a:stretch/>
        </p:blipFill>
        <p:spPr>
          <a:xfrm>
            <a:off x="997744" y="2248717"/>
            <a:ext cx="9886949" cy="375359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458" name="Google Shape;458;p67"/>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459" name="Google Shape;459;p67"/>
          <p:cNvPicPr preferRelativeResize="0"/>
          <p:nvPr/>
        </p:nvPicPr>
        <p:blipFill rotWithShape="1">
          <a:blip r:embed="rId3">
            <a:alphaModFix/>
          </a:blip>
          <a:srcRect b="0" l="0" r="0" t="0"/>
          <a:stretch/>
        </p:blipFill>
        <p:spPr>
          <a:xfrm>
            <a:off x="5676899" y="3105845"/>
            <a:ext cx="6338887" cy="2729905"/>
          </a:xfrm>
          <a:prstGeom prst="rect">
            <a:avLst/>
          </a:prstGeom>
          <a:noFill/>
          <a:ln>
            <a:noFill/>
          </a:ln>
        </p:spPr>
      </p:pic>
      <p:sp>
        <p:nvSpPr>
          <p:cNvPr id="460" name="Google Shape;460;p67"/>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461" name="Google Shape;461;p67"/>
          <p:cNvSpPr txBox="1"/>
          <p:nvPr/>
        </p:nvSpPr>
        <p:spPr>
          <a:xfrm>
            <a:off x="1092994" y="1509712"/>
            <a:ext cx="1092279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Most units sold by an employee in an order (Medium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screenshot of a cell phone&#10;&#10;Description generated with very high confidence" id="462" name="Google Shape;462;p67"/>
          <p:cNvPicPr preferRelativeResize="0"/>
          <p:nvPr/>
        </p:nvPicPr>
        <p:blipFill rotWithShape="1">
          <a:blip r:embed="rId4">
            <a:alphaModFix/>
          </a:blip>
          <a:srcRect b="0" l="0" r="0" t="0"/>
          <a:stretch/>
        </p:blipFill>
        <p:spPr>
          <a:xfrm>
            <a:off x="457503" y="3277703"/>
            <a:ext cx="4471250" cy="2627958"/>
          </a:xfrm>
          <a:prstGeom prst="rect">
            <a:avLst/>
          </a:prstGeom>
          <a:noFill/>
          <a:ln>
            <a:noFill/>
          </a:ln>
        </p:spPr>
      </p:pic>
      <p:sp>
        <p:nvSpPr>
          <p:cNvPr id="463" name="Google Shape;463;p67"/>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469" name="Google Shape;469;p68"/>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70" name="Google Shape;470;p68"/>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471" name="Google Shape;471;p68"/>
          <p:cNvSpPr txBox="1"/>
          <p:nvPr/>
        </p:nvSpPr>
        <p:spPr>
          <a:xfrm>
            <a:off x="1092994" y="1509712"/>
            <a:ext cx="1092279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Discontinued products and how much they were selling for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68"/>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pic>
        <p:nvPicPr>
          <p:cNvPr id="473" name="Google Shape;473;p68"/>
          <p:cNvPicPr preferRelativeResize="0"/>
          <p:nvPr/>
        </p:nvPicPr>
        <p:blipFill rotWithShape="1">
          <a:blip r:embed="rId3">
            <a:alphaModFix/>
          </a:blip>
          <a:srcRect b="0" l="0" r="0" t="0"/>
          <a:stretch/>
        </p:blipFill>
        <p:spPr>
          <a:xfrm>
            <a:off x="5676900" y="3054519"/>
            <a:ext cx="5993606" cy="1570492"/>
          </a:xfrm>
          <a:prstGeom prst="rect">
            <a:avLst/>
          </a:prstGeom>
          <a:noFill/>
          <a:ln>
            <a:noFill/>
          </a:ln>
        </p:spPr>
      </p:pic>
      <p:pic>
        <p:nvPicPr>
          <p:cNvPr descr="A picture containing animal&#10;&#10;Description generated with high confidence" id="474" name="Google Shape;474;p68"/>
          <p:cNvPicPr preferRelativeResize="0"/>
          <p:nvPr/>
        </p:nvPicPr>
        <p:blipFill rotWithShape="1">
          <a:blip r:embed="rId4">
            <a:alphaModFix/>
          </a:blip>
          <a:srcRect b="0" l="0" r="0" t="0"/>
          <a:stretch/>
        </p:blipFill>
        <p:spPr>
          <a:xfrm>
            <a:off x="330545" y="3056727"/>
            <a:ext cx="5082666" cy="14820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Three Worst Queries With fix </a:t>
            </a:r>
            <a:endParaRPr/>
          </a:p>
        </p:txBody>
      </p:sp>
      <p:sp>
        <p:nvSpPr>
          <p:cNvPr id="480" name="Google Shape;480;p69"/>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81" name="Google Shape;481;p69"/>
          <p:cNvSpPr txBox="1"/>
          <p:nvPr/>
        </p:nvSpPr>
        <p:spPr>
          <a:xfrm>
            <a:off x="5676900"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Fixed version</a:t>
            </a:r>
            <a:endParaRPr/>
          </a:p>
        </p:txBody>
      </p:sp>
      <p:sp>
        <p:nvSpPr>
          <p:cNvPr id="482" name="Google Shape;482;p69"/>
          <p:cNvSpPr txBox="1"/>
          <p:nvPr/>
        </p:nvSpPr>
        <p:spPr>
          <a:xfrm>
            <a:off x="1092994" y="1509712"/>
            <a:ext cx="1092279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Proposition: Order id per employee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69"/>
          <p:cNvSpPr txBox="1"/>
          <p:nvPr/>
        </p:nvSpPr>
        <p:spPr>
          <a:xfrm>
            <a:off x="461962" y="2366962"/>
            <a:ext cx="274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Original Version</a:t>
            </a:r>
            <a:endParaRPr/>
          </a:p>
        </p:txBody>
      </p:sp>
      <p:pic>
        <p:nvPicPr>
          <p:cNvPr id="484" name="Google Shape;484;p69"/>
          <p:cNvPicPr preferRelativeResize="0"/>
          <p:nvPr/>
        </p:nvPicPr>
        <p:blipFill rotWithShape="1">
          <a:blip r:embed="rId3">
            <a:alphaModFix/>
          </a:blip>
          <a:srcRect b="0" l="0" r="0" t="0"/>
          <a:stretch/>
        </p:blipFill>
        <p:spPr>
          <a:xfrm>
            <a:off x="5641181" y="3086141"/>
            <a:ext cx="5886449" cy="1840625"/>
          </a:xfrm>
          <a:prstGeom prst="rect">
            <a:avLst/>
          </a:prstGeom>
          <a:noFill/>
          <a:ln>
            <a:noFill/>
          </a:ln>
        </p:spPr>
      </p:pic>
      <p:pic>
        <p:nvPicPr>
          <p:cNvPr descr="A screenshot of a cell phone&#10;&#10;Description generated with very high confidence" id="485" name="Google Shape;485;p69"/>
          <p:cNvPicPr preferRelativeResize="0"/>
          <p:nvPr/>
        </p:nvPicPr>
        <p:blipFill rotWithShape="1">
          <a:blip r:embed="rId4">
            <a:alphaModFix/>
          </a:blip>
          <a:srcRect b="0" l="0" r="0" t="0"/>
          <a:stretch/>
        </p:blipFill>
        <p:spPr>
          <a:xfrm>
            <a:off x="458036" y="3062561"/>
            <a:ext cx="5088231" cy="187312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Team Effort</a:t>
            </a:r>
            <a:endParaRPr/>
          </a:p>
        </p:txBody>
      </p:sp>
      <p:sp>
        <p:nvSpPr>
          <p:cNvPr id="491" name="Google Shape;491;p70"/>
          <p:cNvSpPr txBox="1"/>
          <p:nvPr>
            <p:ph idx="1" type="body"/>
          </p:nvPr>
        </p:nvSpPr>
        <p:spPr>
          <a:xfrm>
            <a:off x="838200" y="1825625"/>
            <a:ext cx="10988565"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92" name="Google Shape;492;p70"/>
          <p:cNvSpPr txBox="1"/>
          <p:nvPr/>
        </p:nvSpPr>
        <p:spPr>
          <a:xfrm>
            <a:off x="835573" y="2109952"/>
            <a:ext cx="1099382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My role in the team was to be acting project manager and it was interesting to have to organize the meetings and plan out the tasks. I worked on teams before as a developer and had a project manager and it was a change of pace to see the role from the other side.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 think as a team we worked well for the most part. Particularly we played to each other's strengths, when someone knew how to do something other may not we allowed that person to have thier space and get the task done. I think we also shared the effort evenly.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831851" y="2572380"/>
            <a:ext cx="10515599" cy="86866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US" sz="5400"/>
              <a:t>Alexis Montes– Individual Queries</a:t>
            </a:r>
            <a:endParaRPr sz="5400"/>
          </a:p>
        </p:txBody>
      </p:sp>
      <p:sp>
        <p:nvSpPr>
          <p:cNvPr id="498" name="Google Shape;498;p71"/>
          <p:cNvSpPr txBox="1"/>
          <p:nvPr>
            <p:ph idx="1" type="body"/>
          </p:nvPr>
        </p:nvSpPr>
        <p:spPr>
          <a:xfrm>
            <a:off x="831850" y="6113462"/>
            <a:ext cx="10515600" cy="42188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 Simple 1</a:t>
            </a:r>
            <a:endParaRPr/>
          </a:p>
        </p:txBody>
      </p:sp>
      <p:sp>
        <p:nvSpPr>
          <p:cNvPr id="504" name="Google Shape;504;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800"/>
              <a:buNone/>
            </a:pPr>
            <a:r>
              <a:rPr lang="en-US"/>
              <a:t>Proposition: Find the list of employees born before the year 2000.</a:t>
            </a:r>
            <a:endParaRPr/>
          </a:p>
          <a:p>
            <a:pPr indent="0" lvl="0" marL="0" rtl="0" algn="l">
              <a:lnSpc>
                <a:spcPct val="80000"/>
              </a:lnSpc>
              <a:spcBef>
                <a:spcPts val="1000"/>
              </a:spcBef>
              <a:spcAft>
                <a:spcPts val="0"/>
              </a:spcAft>
              <a:buClr>
                <a:schemeClr val="dk1"/>
              </a:buClr>
              <a:buSzPts val="2800"/>
              <a:buNone/>
            </a:pPr>
            <a:r>
              <a:rPr lang="en-US"/>
              <a:t>Query:</a:t>
            </a:r>
            <a:endParaRPr/>
          </a:p>
          <a:p>
            <a:pPr indent="-228600" lvl="0" marL="228600" rtl="0" algn="l">
              <a:lnSpc>
                <a:spcPct val="8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USE</a:t>
            </a:r>
            <a:r>
              <a:rPr lang="en-US">
                <a:solidFill>
                  <a:srgbClr val="D4D4D4"/>
                </a:solidFill>
                <a:latin typeface="Consolas"/>
                <a:ea typeface="Consolas"/>
                <a:cs typeface="Consolas"/>
                <a:sym typeface="Consolas"/>
              </a:rPr>
              <a:t> AdventureWorks2014</a:t>
            </a:r>
            <a:endParaRPr/>
          </a:p>
          <a:p>
            <a:pPr indent="-228600" lvl="0" marL="228600" rtl="0" algn="l">
              <a:lnSpc>
                <a:spcPct val="80000"/>
              </a:lnSpc>
              <a:spcBef>
                <a:spcPts val="1000"/>
              </a:spcBef>
              <a:spcAft>
                <a:spcPts val="0"/>
              </a:spcAft>
              <a:buClr>
                <a:srgbClr val="D4D4D4"/>
              </a:buClr>
              <a:buSzPts val="2800"/>
              <a:buChar char="•"/>
            </a:pPr>
            <a:br>
              <a:rPr lang="en-US">
                <a:solidFill>
                  <a:srgbClr val="D4D4D4"/>
                </a:solidFill>
                <a:latin typeface="Consolas"/>
                <a:ea typeface="Consolas"/>
                <a:cs typeface="Consolas"/>
                <a:sym typeface="Consolas"/>
              </a:rPr>
            </a:br>
            <a:r>
              <a:rPr lang="en-US">
                <a:solidFill>
                  <a:srgbClr val="569CD6"/>
                </a:solidFill>
                <a:latin typeface="Consolas"/>
                <a:ea typeface="Consolas"/>
                <a:cs typeface="Consolas"/>
                <a:sym typeface="Consolas"/>
              </a:rPr>
              <a:t>SELECT</a:t>
            </a:r>
            <a:r>
              <a:rPr lang="en-US">
                <a:solidFill>
                  <a:srgbClr val="D4D4D4"/>
                </a:solidFill>
                <a:latin typeface="Consolas"/>
                <a:ea typeface="Consolas"/>
                <a:cs typeface="Consolas"/>
                <a:sym typeface="Consolas"/>
              </a:rPr>
              <a:t> NationalIDNumber</a:t>
            </a:r>
            <a:endParaRPr>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800"/>
              <a:buChar char="•"/>
            </a:pPr>
            <a:r>
              <a:rPr lang="en-US">
                <a:solidFill>
                  <a:srgbClr val="D4D4D4"/>
                </a:solidFill>
                <a:latin typeface="Consolas"/>
                <a:ea typeface="Consolas"/>
                <a:cs typeface="Consolas"/>
                <a:sym typeface="Consolas"/>
              </a:rPr>
              <a:t>    ,JobTitle</a:t>
            </a:r>
            <a:endParaRPr>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800"/>
              <a:buChar char="•"/>
            </a:pPr>
            <a:r>
              <a:rPr lang="en-US">
                <a:solidFill>
                  <a:srgbClr val="D4D4D4"/>
                </a:solidFill>
                <a:latin typeface="Consolas"/>
                <a:ea typeface="Consolas"/>
                <a:cs typeface="Consolas"/>
                <a:sym typeface="Consolas"/>
              </a:rPr>
              <a:t>    ,</a:t>
            </a:r>
            <a:r>
              <a:rPr lang="en-US">
                <a:solidFill>
                  <a:srgbClr val="DCDCAA"/>
                </a:solidFill>
                <a:latin typeface="Consolas"/>
                <a:ea typeface="Consolas"/>
                <a:cs typeface="Consolas"/>
                <a:sym typeface="Consolas"/>
              </a:rPr>
              <a:t>DATEPART</a:t>
            </a:r>
            <a:r>
              <a:rPr lang="en-US">
                <a:solidFill>
                  <a:srgbClr val="D4D4D4"/>
                </a:solidFill>
                <a:latin typeface="Consolas"/>
                <a:ea typeface="Consolas"/>
                <a:cs typeface="Consolas"/>
                <a:sym typeface="Consolas"/>
              </a:rPr>
              <a:t>(</a:t>
            </a:r>
            <a:r>
              <a:rPr lang="en-US">
                <a:solidFill>
                  <a:srgbClr val="DCDCAA"/>
                </a:solidFill>
                <a:latin typeface="Consolas"/>
                <a:ea typeface="Consolas"/>
                <a:cs typeface="Consolas"/>
                <a:sym typeface="Consolas"/>
              </a:rPr>
              <a:t>year</a:t>
            </a:r>
            <a:r>
              <a:rPr lang="en-US">
                <a:solidFill>
                  <a:srgbClr val="D4D4D4"/>
                </a:solidFill>
                <a:latin typeface="Consolas"/>
                <a:ea typeface="Consolas"/>
                <a:cs typeface="Consolas"/>
                <a:sym typeface="Consolas"/>
              </a:rPr>
              <a:t>, BirthDate) </a:t>
            </a:r>
            <a:r>
              <a:rPr lang="en-US">
                <a:solidFill>
                  <a:srgbClr val="569CD6"/>
                </a:solidFill>
                <a:latin typeface="Consolas"/>
                <a:ea typeface="Consolas"/>
                <a:cs typeface="Consolas"/>
                <a:sym typeface="Consolas"/>
              </a:rPr>
              <a:t>AS</a:t>
            </a:r>
            <a:r>
              <a:rPr lang="en-US">
                <a:solidFill>
                  <a:srgbClr val="D4D4D4"/>
                </a:solidFill>
                <a:latin typeface="Consolas"/>
                <a:ea typeface="Consolas"/>
                <a:cs typeface="Consolas"/>
                <a:sym typeface="Consolas"/>
              </a:rPr>
              <a:t> [Year Born]</a:t>
            </a:r>
            <a:endParaRPr/>
          </a:p>
          <a:p>
            <a:pPr indent="-228600" lvl="0" marL="228600" rtl="0" algn="l">
              <a:lnSpc>
                <a:spcPct val="8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FROM</a:t>
            </a:r>
            <a:r>
              <a:rPr lang="en-US">
                <a:solidFill>
                  <a:srgbClr val="D4D4D4"/>
                </a:solidFill>
                <a:latin typeface="Consolas"/>
                <a:ea typeface="Consolas"/>
                <a:cs typeface="Consolas"/>
                <a:sym typeface="Consolas"/>
              </a:rPr>
              <a:t> HumanResources.Employee</a:t>
            </a:r>
            <a:endParaRPr>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WHERE</a:t>
            </a:r>
            <a:r>
              <a:rPr lang="en-US">
                <a:solidFill>
                  <a:srgbClr val="D4D4D4"/>
                </a:solidFill>
                <a:latin typeface="Consolas"/>
                <a:ea typeface="Consolas"/>
                <a:cs typeface="Consolas"/>
                <a:sym typeface="Consolas"/>
              </a:rPr>
              <a:t> </a:t>
            </a:r>
            <a:r>
              <a:rPr lang="en-US">
                <a:solidFill>
                  <a:srgbClr val="DCDCAA"/>
                </a:solidFill>
                <a:latin typeface="Consolas"/>
                <a:ea typeface="Consolas"/>
                <a:cs typeface="Consolas"/>
                <a:sym typeface="Consolas"/>
              </a:rPr>
              <a:t>DATEPART</a:t>
            </a:r>
            <a:r>
              <a:rPr lang="en-US">
                <a:solidFill>
                  <a:srgbClr val="D4D4D4"/>
                </a:solidFill>
                <a:latin typeface="Consolas"/>
                <a:ea typeface="Consolas"/>
                <a:cs typeface="Consolas"/>
                <a:sym typeface="Consolas"/>
              </a:rPr>
              <a:t>(</a:t>
            </a:r>
            <a:r>
              <a:rPr lang="en-US">
                <a:solidFill>
                  <a:srgbClr val="DCDCAA"/>
                </a:solidFill>
                <a:latin typeface="Consolas"/>
                <a:ea typeface="Consolas"/>
                <a:cs typeface="Consolas"/>
                <a:sym typeface="Consolas"/>
              </a:rPr>
              <a:t>year</a:t>
            </a:r>
            <a:r>
              <a:rPr lang="en-US">
                <a:solidFill>
                  <a:srgbClr val="D4D4D4"/>
                </a:solidFill>
                <a:latin typeface="Consolas"/>
                <a:ea typeface="Consolas"/>
                <a:cs typeface="Consolas"/>
                <a:sym typeface="Consolas"/>
              </a:rPr>
              <a:t>, BirthDate) &lt; </a:t>
            </a:r>
            <a:r>
              <a:rPr lang="en-US">
                <a:solidFill>
                  <a:srgbClr val="B5CEA8"/>
                </a:solidFill>
                <a:latin typeface="Consolas"/>
                <a:ea typeface="Consolas"/>
                <a:cs typeface="Consolas"/>
                <a:sym typeface="Consolas"/>
              </a:rPr>
              <a:t>2000</a:t>
            </a:r>
            <a:r>
              <a:rPr lang="en-US">
                <a:solidFill>
                  <a:srgbClr val="D4D4D4"/>
                </a:solidFill>
                <a:latin typeface="Consolas"/>
                <a:ea typeface="Consolas"/>
                <a:cs typeface="Consolas"/>
                <a:sym typeface="Consolas"/>
              </a:rPr>
              <a:t>;</a:t>
            </a:r>
            <a:endParaRPr/>
          </a:p>
          <a:p>
            <a:pPr indent="0" lvl="0" marL="0" rtl="0" algn="l">
              <a:lnSpc>
                <a:spcPct val="80000"/>
              </a:lnSpc>
              <a:spcBef>
                <a:spcPts val="1000"/>
              </a:spcBef>
              <a:spcAft>
                <a:spcPts val="0"/>
              </a:spcAft>
              <a:buClr>
                <a:schemeClr val="dk1"/>
              </a:buClr>
              <a:buSzPts val="2800"/>
              <a:buNone/>
            </a:pPr>
            <a:r>
              <a:t/>
            </a:r>
            <a:endParaRPr/>
          </a:p>
        </p:txBody>
      </p:sp>
      <p:pic>
        <p:nvPicPr>
          <p:cNvPr id="505" name="Google Shape;505;p72"/>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838200" y="365125"/>
            <a:ext cx="10515600" cy="7778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Project 1 Plan</a:t>
            </a:r>
            <a:endParaRPr/>
          </a:p>
        </p:txBody>
      </p:sp>
      <p:pic>
        <p:nvPicPr>
          <p:cNvPr descr="A screenshot of a cell phone&#10;&#10;Description generated with very high confidence" id="124" name="Google Shape;124;p19"/>
          <p:cNvPicPr preferRelativeResize="0"/>
          <p:nvPr/>
        </p:nvPicPr>
        <p:blipFill rotWithShape="1">
          <a:blip r:embed="rId3">
            <a:alphaModFix/>
          </a:blip>
          <a:srcRect b="0" l="0" r="0" t="0"/>
          <a:stretch/>
        </p:blipFill>
        <p:spPr>
          <a:xfrm>
            <a:off x="1122218" y="1497183"/>
            <a:ext cx="10321636" cy="4639489"/>
          </a:xfrm>
          <a:prstGeom prst="rect">
            <a:avLst/>
          </a:prstGeom>
          <a:noFill/>
          <a:ln>
            <a:noFill/>
          </a:ln>
        </p:spPr>
      </p:pic>
      <p:sp>
        <p:nvSpPr>
          <p:cNvPr id="125" name="Google Shape;125;p19"/>
          <p:cNvSpPr txBox="1"/>
          <p:nvPr/>
        </p:nvSpPr>
        <p:spPr>
          <a:xfrm>
            <a:off x="1533526" y="6272212"/>
            <a:ext cx="8672511"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*Can be found in the submissions file in the folder PM Tracking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2: Simple 2</a:t>
            </a:r>
            <a:endParaRPr/>
          </a:p>
        </p:txBody>
      </p:sp>
      <p:sp>
        <p:nvSpPr>
          <p:cNvPr id="511" name="Google Shape;511;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2590"/>
              <a:buNone/>
            </a:pPr>
            <a:r>
              <a:rPr lang="en-US" sz="2590"/>
              <a:t>Proposition: Find the employees that were salespersons last year and have made sales year to date that have made more then the previous year</a:t>
            </a:r>
            <a:endParaRPr/>
          </a:p>
          <a:p>
            <a:pPr indent="0" lvl="0" marL="0" rtl="0" algn="l">
              <a:lnSpc>
                <a:spcPct val="70000"/>
              </a:lnSpc>
              <a:spcBef>
                <a:spcPts val="1000"/>
              </a:spcBef>
              <a:spcAft>
                <a:spcPts val="0"/>
              </a:spcAft>
              <a:buClr>
                <a:schemeClr val="dk1"/>
              </a:buClr>
              <a:buSzPts val="2590"/>
              <a:buNone/>
            </a:pPr>
            <a:r>
              <a:rPr lang="en-US" sz="2590"/>
              <a:t>Query:</a:t>
            </a:r>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USE</a:t>
            </a:r>
            <a:r>
              <a:rPr lang="en-US" sz="259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2590"/>
              <a:buChar char="•"/>
            </a:pPr>
            <a:br>
              <a:rPr lang="en-US" sz="2590">
                <a:solidFill>
                  <a:srgbClr val="D4D4D4"/>
                </a:solidFill>
                <a:latin typeface="Consolas"/>
                <a:ea typeface="Consolas"/>
                <a:cs typeface="Consolas"/>
                <a:sym typeface="Consolas"/>
              </a:rPr>
            </a:br>
            <a:r>
              <a:rPr lang="en-US" sz="2590">
                <a:solidFill>
                  <a:srgbClr val="569CD6"/>
                </a:solidFill>
                <a:latin typeface="Consolas"/>
                <a:ea typeface="Consolas"/>
                <a:cs typeface="Consolas"/>
                <a:sym typeface="Consolas"/>
              </a:rPr>
              <a:t>SELECT</a:t>
            </a:r>
            <a:r>
              <a:rPr lang="en-US" sz="2590">
                <a:solidFill>
                  <a:srgbClr val="D4D4D4"/>
                </a:solidFill>
                <a:latin typeface="Consolas"/>
                <a:ea typeface="Consolas"/>
                <a:cs typeface="Consolas"/>
                <a:sym typeface="Consolas"/>
              </a:rPr>
              <a:t> BusinessEntityID</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,SalesYTD</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,SalesLastYear</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FROM</a:t>
            </a:r>
            <a:r>
              <a:rPr lang="en-US" sz="2590">
                <a:solidFill>
                  <a:srgbClr val="D4D4D4"/>
                </a:solidFill>
                <a:latin typeface="Consolas"/>
                <a:ea typeface="Consolas"/>
                <a:cs typeface="Consolas"/>
                <a:sym typeface="Consolas"/>
              </a:rPr>
              <a:t> Sales.SalesPerson</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WHERE</a:t>
            </a:r>
            <a:r>
              <a:rPr lang="en-US" sz="2590">
                <a:solidFill>
                  <a:srgbClr val="D4D4D4"/>
                </a:solidFill>
                <a:latin typeface="Consolas"/>
                <a:ea typeface="Consolas"/>
                <a:cs typeface="Consolas"/>
                <a:sym typeface="Consolas"/>
              </a:rPr>
              <a:t> SalesYTD &gt; SalesLastYear</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a:t>
            </a:r>
            <a:r>
              <a:rPr lang="en-US" sz="2590">
                <a:solidFill>
                  <a:srgbClr val="569CD6"/>
                </a:solidFill>
                <a:latin typeface="Consolas"/>
                <a:ea typeface="Consolas"/>
                <a:cs typeface="Consolas"/>
                <a:sym typeface="Consolas"/>
              </a:rPr>
              <a:t>AND</a:t>
            </a:r>
            <a:r>
              <a:rPr lang="en-US" sz="2590">
                <a:solidFill>
                  <a:srgbClr val="D4D4D4"/>
                </a:solidFill>
                <a:latin typeface="Consolas"/>
                <a:ea typeface="Consolas"/>
                <a:cs typeface="Consolas"/>
                <a:sym typeface="Consolas"/>
              </a:rPr>
              <a:t> SalesLastYear != </a:t>
            </a:r>
            <a:r>
              <a:rPr lang="en-US" sz="2590">
                <a:solidFill>
                  <a:srgbClr val="B5CEA8"/>
                </a:solidFill>
                <a:latin typeface="Consolas"/>
                <a:ea typeface="Consolas"/>
                <a:cs typeface="Consolas"/>
                <a:sym typeface="Consolas"/>
              </a:rPr>
              <a:t>0</a:t>
            </a:r>
            <a:r>
              <a:rPr lang="en-US" sz="2590">
                <a:solidFill>
                  <a:srgbClr val="D4D4D4"/>
                </a:solidFill>
                <a:latin typeface="Consolas"/>
                <a:ea typeface="Consolas"/>
                <a:cs typeface="Consolas"/>
                <a:sym typeface="Consolas"/>
              </a:rPr>
              <a:t>.</a:t>
            </a:r>
            <a:r>
              <a:rPr lang="en-US" sz="2590">
                <a:solidFill>
                  <a:srgbClr val="B5CEA8"/>
                </a:solidFill>
                <a:latin typeface="Consolas"/>
                <a:ea typeface="Consolas"/>
                <a:cs typeface="Consolas"/>
                <a:sym typeface="Consolas"/>
              </a:rPr>
              <a:t>00</a:t>
            </a:r>
            <a:r>
              <a:rPr lang="en-US" sz="259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2590"/>
              <a:buNone/>
            </a:pPr>
            <a:r>
              <a:t/>
            </a:r>
            <a:endParaRPr sz="2590"/>
          </a:p>
        </p:txBody>
      </p:sp>
      <p:pic>
        <p:nvPicPr>
          <p:cNvPr id="512" name="Google Shape;512;p73"/>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3: Simple 3  </a:t>
            </a:r>
            <a:endParaRPr/>
          </a:p>
        </p:txBody>
      </p:sp>
      <p:sp>
        <p:nvSpPr>
          <p:cNvPr id="518" name="Google Shape;518;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Proposition: Find the employees that were employed as a technitician based on their job title</a:t>
            </a:r>
            <a:endParaRPr/>
          </a:p>
          <a:p>
            <a:pPr indent="0" lvl="0" marL="0" rtl="0" algn="l">
              <a:lnSpc>
                <a:spcPct val="90000"/>
              </a:lnSpc>
              <a:spcBef>
                <a:spcPts val="1000"/>
              </a:spcBef>
              <a:spcAft>
                <a:spcPts val="0"/>
              </a:spcAft>
              <a:buClr>
                <a:schemeClr val="dk1"/>
              </a:buClr>
              <a:buSzPts val="2800"/>
              <a:buNone/>
            </a:pPr>
            <a:r>
              <a:rPr lang="en-US"/>
              <a:t>Query:</a:t>
            </a:r>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USE</a:t>
            </a:r>
            <a:r>
              <a:rPr lang="en-US">
                <a:solidFill>
                  <a:srgbClr val="D4D4D4"/>
                </a:solidFill>
                <a:latin typeface="Consolas"/>
                <a:ea typeface="Consolas"/>
                <a:cs typeface="Consolas"/>
                <a:sym typeface="Consolas"/>
              </a:rPr>
              <a:t> AdventureWorks2014</a:t>
            </a:r>
            <a:endParaRPr/>
          </a:p>
          <a:p>
            <a:pPr indent="-228600" lvl="0" marL="228600" rtl="0" algn="l">
              <a:lnSpc>
                <a:spcPct val="90000"/>
              </a:lnSpc>
              <a:spcBef>
                <a:spcPts val="1000"/>
              </a:spcBef>
              <a:spcAft>
                <a:spcPts val="0"/>
              </a:spcAft>
              <a:buClr>
                <a:srgbClr val="D4D4D4"/>
              </a:buClr>
              <a:buSzPts val="2800"/>
              <a:buChar char="•"/>
            </a:pPr>
            <a:br>
              <a:rPr lang="en-US">
                <a:solidFill>
                  <a:srgbClr val="D4D4D4"/>
                </a:solidFill>
                <a:latin typeface="Consolas"/>
                <a:ea typeface="Consolas"/>
                <a:cs typeface="Consolas"/>
                <a:sym typeface="Consolas"/>
              </a:rPr>
            </a:br>
            <a:r>
              <a:rPr lang="en-US">
                <a:solidFill>
                  <a:srgbClr val="569CD6"/>
                </a:solidFill>
                <a:latin typeface="Consolas"/>
                <a:ea typeface="Consolas"/>
                <a:cs typeface="Consolas"/>
                <a:sym typeface="Consolas"/>
              </a:rPr>
              <a:t>SELECT</a:t>
            </a:r>
            <a:r>
              <a:rPr lang="en-US">
                <a:solidFill>
                  <a:srgbClr val="D4D4D4"/>
                </a:solidFill>
                <a:latin typeface="Consolas"/>
                <a:ea typeface="Consolas"/>
                <a:cs typeface="Consolas"/>
                <a:sym typeface="Consolas"/>
              </a:rPr>
              <a:t> </a:t>
            </a:r>
            <a:r>
              <a:rPr lang="en-US">
                <a:solidFill>
                  <a:srgbClr val="DCDCAA"/>
                </a:solidFill>
                <a:latin typeface="Consolas"/>
                <a:ea typeface="Consolas"/>
                <a:cs typeface="Consolas"/>
                <a:sym typeface="Consolas"/>
              </a:rPr>
              <a:t>COUNT</a:t>
            </a:r>
            <a:r>
              <a:rPr lang="en-US">
                <a:solidFill>
                  <a:srgbClr val="D4D4D4"/>
                </a:solidFill>
                <a:latin typeface="Consolas"/>
                <a:ea typeface="Consolas"/>
                <a:cs typeface="Consolas"/>
                <a:sym typeface="Consolas"/>
              </a:rPr>
              <a:t>(NationalIDNumber) </a:t>
            </a:r>
            <a:r>
              <a:rPr lang="en-US">
                <a:solidFill>
                  <a:srgbClr val="569CD6"/>
                </a:solidFill>
                <a:latin typeface="Consolas"/>
                <a:ea typeface="Consolas"/>
                <a:cs typeface="Consolas"/>
                <a:sym typeface="Consolas"/>
              </a:rPr>
              <a:t>AS</a:t>
            </a:r>
            <a:r>
              <a:rPr lang="en-US">
                <a:solidFill>
                  <a:srgbClr val="D4D4D4"/>
                </a:solidFill>
                <a:latin typeface="Consolas"/>
                <a:ea typeface="Consolas"/>
                <a:cs typeface="Consolas"/>
                <a:sym typeface="Consolas"/>
              </a:rPr>
              <a:t> [Number of Technicians]</a:t>
            </a:r>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FROM</a:t>
            </a:r>
            <a:r>
              <a:rPr lang="en-US">
                <a:solidFill>
                  <a:srgbClr val="D4D4D4"/>
                </a:solidFill>
                <a:latin typeface="Consolas"/>
                <a:ea typeface="Consolas"/>
                <a:cs typeface="Consolas"/>
                <a:sym typeface="Consolas"/>
              </a:rPr>
              <a:t> HumanResources.Employee</a:t>
            </a:r>
            <a:endParaRPr>
              <a:solidFill>
                <a:srgbClr val="D4D4D4"/>
              </a:solidFill>
              <a:latin typeface="Consolas"/>
              <a:ea typeface="Consolas"/>
              <a:cs typeface="Consolas"/>
              <a:sym typeface="Consolas"/>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WHERE</a:t>
            </a:r>
            <a:r>
              <a:rPr lang="en-US">
                <a:solidFill>
                  <a:srgbClr val="D4D4D4"/>
                </a:solidFill>
                <a:latin typeface="Consolas"/>
                <a:ea typeface="Consolas"/>
                <a:cs typeface="Consolas"/>
                <a:sym typeface="Consolas"/>
              </a:rPr>
              <a:t> JobTitle </a:t>
            </a:r>
            <a:r>
              <a:rPr lang="en-US">
                <a:solidFill>
                  <a:srgbClr val="569CD6"/>
                </a:solidFill>
                <a:latin typeface="Consolas"/>
                <a:ea typeface="Consolas"/>
                <a:cs typeface="Consolas"/>
                <a:sym typeface="Consolas"/>
              </a:rPr>
              <a:t>LIKE</a:t>
            </a:r>
            <a:r>
              <a:rPr lang="en-US">
                <a:solidFill>
                  <a:srgbClr val="D4D4D4"/>
                </a:solidFill>
                <a:latin typeface="Consolas"/>
                <a:ea typeface="Consolas"/>
                <a:cs typeface="Consolas"/>
                <a:sym typeface="Consolas"/>
              </a:rPr>
              <a:t> </a:t>
            </a:r>
            <a:r>
              <a:rPr lang="en-US">
                <a:solidFill>
                  <a:srgbClr val="CE9178"/>
                </a:solidFill>
                <a:latin typeface="Consolas"/>
                <a:ea typeface="Consolas"/>
                <a:cs typeface="Consolas"/>
                <a:sym typeface="Consolas"/>
              </a:rPr>
              <a:t>'%Technician%'</a:t>
            </a:r>
            <a:r>
              <a:rPr lang="en-US">
                <a:solidFill>
                  <a:srgbClr val="D4D4D4"/>
                </a:solidFill>
                <a:latin typeface="Consolas"/>
                <a:ea typeface="Consolas"/>
                <a:cs typeface="Consolas"/>
                <a:sym typeface="Consolas"/>
              </a:rPr>
              <a:t>;</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519" name="Google Shape;519;p74"/>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4: Simple 4</a:t>
            </a:r>
            <a:endParaRPr/>
          </a:p>
        </p:txBody>
      </p:sp>
      <p:sp>
        <p:nvSpPr>
          <p:cNvPr id="525" name="Google Shape;525;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2590"/>
              <a:buNone/>
            </a:pPr>
            <a:r>
              <a:rPr lang="en-US" sz="2590"/>
              <a:t>Proposition: Find the list of employees that are paid over $20 and more then once a week</a:t>
            </a:r>
            <a:endParaRPr/>
          </a:p>
          <a:p>
            <a:pPr indent="0" lvl="0" marL="0" rtl="0" algn="l">
              <a:lnSpc>
                <a:spcPct val="70000"/>
              </a:lnSpc>
              <a:spcBef>
                <a:spcPts val="1000"/>
              </a:spcBef>
              <a:spcAft>
                <a:spcPts val="0"/>
              </a:spcAft>
              <a:buClr>
                <a:schemeClr val="dk1"/>
              </a:buClr>
              <a:buSzPts val="2590"/>
              <a:buNone/>
            </a:pPr>
            <a:r>
              <a:rPr lang="en-US" sz="2590"/>
              <a:t>Query:</a:t>
            </a:r>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USE</a:t>
            </a:r>
            <a:r>
              <a:rPr lang="en-US" sz="259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2590"/>
              <a:buChar char="•"/>
            </a:pPr>
            <a:br>
              <a:rPr lang="en-US" sz="2590">
                <a:solidFill>
                  <a:srgbClr val="D4D4D4"/>
                </a:solidFill>
                <a:latin typeface="Consolas"/>
                <a:ea typeface="Consolas"/>
                <a:cs typeface="Consolas"/>
                <a:sym typeface="Consolas"/>
              </a:rPr>
            </a:br>
            <a:r>
              <a:rPr lang="en-US" sz="2590">
                <a:solidFill>
                  <a:srgbClr val="569CD6"/>
                </a:solidFill>
                <a:latin typeface="Consolas"/>
                <a:ea typeface="Consolas"/>
                <a:cs typeface="Consolas"/>
                <a:sym typeface="Consolas"/>
              </a:rPr>
              <a:t>SELECT</a:t>
            </a:r>
            <a:r>
              <a:rPr lang="en-US" sz="2590">
                <a:solidFill>
                  <a:srgbClr val="D4D4D4"/>
                </a:solidFill>
                <a:latin typeface="Consolas"/>
                <a:ea typeface="Consolas"/>
                <a:cs typeface="Consolas"/>
                <a:sym typeface="Consolas"/>
              </a:rPr>
              <a:t> BusinessEntityID</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,Rate</a:t>
            </a:r>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,PayFrequency</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FROM</a:t>
            </a:r>
            <a:r>
              <a:rPr lang="en-US" sz="2590">
                <a:solidFill>
                  <a:srgbClr val="D4D4D4"/>
                </a:solidFill>
                <a:latin typeface="Consolas"/>
                <a:ea typeface="Consolas"/>
                <a:cs typeface="Consolas"/>
                <a:sym typeface="Consolas"/>
              </a:rPr>
              <a:t> HumanResources.EmployeePayHistory</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WHERE</a:t>
            </a:r>
            <a:r>
              <a:rPr lang="en-US" sz="2590">
                <a:solidFill>
                  <a:srgbClr val="D4D4D4"/>
                </a:solidFill>
                <a:latin typeface="Consolas"/>
                <a:ea typeface="Consolas"/>
                <a:cs typeface="Consolas"/>
                <a:sym typeface="Consolas"/>
              </a:rPr>
              <a:t> Rate &gt; </a:t>
            </a:r>
            <a:r>
              <a:rPr lang="en-US" sz="2590">
                <a:solidFill>
                  <a:srgbClr val="B5CEA8"/>
                </a:solidFill>
                <a:latin typeface="Consolas"/>
                <a:ea typeface="Consolas"/>
                <a:cs typeface="Consolas"/>
                <a:sym typeface="Consolas"/>
              </a:rPr>
              <a:t>20</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a:t>
            </a:r>
            <a:r>
              <a:rPr lang="en-US" sz="2590">
                <a:solidFill>
                  <a:srgbClr val="569CD6"/>
                </a:solidFill>
                <a:latin typeface="Consolas"/>
                <a:ea typeface="Consolas"/>
                <a:cs typeface="Consolas"/>
                <a:sym typeface="Consolas"/>
              </a:rPr>
              <a:t>AND</a:t>
            </a:r>
            <a:r>
              <a:rPr lang="en-US" sz="2590">
                <a:solidFill>
                  <a:srgbClr val="D4D4D4"/>
                </a:solidFill>
                <a:latin typeface="Consolas"/>
                <a:ea typeface="Consolas"/>
                <a:cs typeface="Consolas"/>
                <a:sym typeface="Consolas"/>
              </a:rPr>
              <a:t> PayFrequency &gt; </a:t>
            </a:r>
            <a:r>
              <a:rPr lang="en-US" sz="2590">
                <a:solidFill>
                  <a:srgbClr val="B5CEA8"/>
                </a:solidFill>
                <a:latin typeface="Consolas"/>
                <a:ea typeface="Consolas"/>
                <a:cs typeface="Consolas"/>
                <a:sym typeface="Consolas"/>
              </a:rPr>
              <a:t>1</a:t>
            </a:r>
            <a:r>
              <a:rPr lang="en-US" sz="259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2590"/>
              <a:buNone/>
            </a:pPr>
            <a:r>
              <a:t/>
            </a:r>
            <a:endParaRPr sz="2590"/>
          </a:p>
        </p:txBody>
      </p:sp>
      <p:pic>
        <p:nvPicPr>
          <p:cNvPr id="526" name="Google Shape;526;p75"/>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5: Simple 5</a:t>
            </a:r>
            <a:endParaRPr/>
          </a:p>
        </p:txBody>
      </p:sp>
      <p:sp>
        <p:nvSpPr>
          <p:cNvPr id="532" name="Google Shape;532;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380"/>
              <a:buNone/>
            </a:pPr>
            <a:r>
              <a:rPr lang="en-US" sz="2380"/>
              <a:t>Proposition: Create a list matching the store id and the number of customers that particular store has.</a:t>
            </a:r>
            <a:endParaRPr/>
          </a:p>
          <a:p>
            <a:pPr indent="0" lvl="0" marL="0" rtl="0" algn="l">
              <a:lnSpc>
                <a:spcPct val="80000"/>
              </a:lnSpc>
              <a:spcBef>
                <a:spcPts val="1000"/>
              </a:spcBef>
              <a:spcAft>
                <a:spcPts val="0"/>
              </a:spcAft>
              <a:buClr>
                <a:schemeClr val="dk1"/>
              </a:buClr>
              <a:buSzPts val="2380"/>
              <a:buNone/>
            </a:pPr>
            <a:r>
              <a:rPr lang="en-US" sz="2380"/>
              <a:t>Query:</a:t>
            </a:r>
            <a:endParaRPr/>
          </a:p>
          <a:p>
            <a:pPr indent="-228600" lvl="0" marL="228600" rtl="0" algn="l">
              <a:lnSpc>
                <a:spcPct val="80000"/>
              </a:lnSpc>
              <a:spcBef>
                <a:spcPts val="1000"/>
              </a:spcBef>
              <a:spcAft>
                <a:spcPts val="0"/>
              </a:spcAft>
              <a:buClr>
                <a:srgbClr val="569CD6"/>
              </a:buClr>
              <a:buSzPts val="2380"/>
              <a:buChar char="•"/>
            </a:pPr>
            <a:r>
              <a:rPr lang="en-US" sz="2380">
                <a:solidFill>
                  <a:srgbClr val="569CD6"/>
                </a:solidFill>
                <a:latin typeface="Consolas"/>
                <a:ea typeface="Consolas"/>
                <a:cs typeface="Consolas"/>
                <a:sym typeface="Consolas"/>
              </a:rPr>
              <a:t>USE</a:t>
            </a:r>
            <a:r>
              <a:rPr lang="en-US" sz="2380">
                <a:solidFill>
                  <a:srgbClr val="D4D4D4"/>
                </a:solidFill>
                <a:latin typeface="Consolas"/>
                <a:ea typeface="Consolas"/>
                <a:cs typeface="Consolas"/>
                <a:sym typeface="Consolas"/>
              </a:rPr>
              <a:t> AdventureWorks2014</a:t>
            </a:r>
            <a:endParaRPr/>
          </a:p>
          <a:p>
            <a:pPr indent="-228600" lvl="0" marL="228600" rtl="0" algn="l">
              <a:lnSpc>
                <a:spcPct val="80000"/>
              </a:lnSpc>
              <a:spcBef>
                <a:spcPts val="1000"/>
              </a:spcBef>
              <a:spcAft>
                <a:spcPts val="0"/>
              </a:spcAft>
              <a:buClr>
                <a:srgbClr val="D4D4D4"/>
              </a:buClr>
              <a:buSzPts val="2380"/>
              <a:buChar char="•"/>
            </a:pPr>
            <a:br>
              <a:rPr lang="en-US" sz="2380">
                <a:solidFill>
                  <a:srgbClr val="D4D4D4"/>
                </a:solidFill>
                <a:latin typeface="Consolas"/>
                <a:ea typeface="Consolas"/>
                <a:cs typeface="Consolas"/>
                <a:sym typeface="Consolas"/>
              </a:rPr>
            </a:br>
            <a:r>
              <a:rPr lang="en-US" sz="2380">
                <a:solidFill>
                  <a:srgbClr val="569CD6"/>
                </a:solidFill>
                <a:latin typeface="Consolas"/>
                <a:ea typeface="Consolas"/>
                <a:cs typeface="Consolas"/>
                <a:sym typeface="Consolas"/>
              </a:rPr>
              <a:t>SELECT</a:t>
            </a:r>
            <a:r>
              <a:rPr lang="en-US" sz="2380">
                <a:solidFill>
                  <a:srgbClr val="D4D4D4"/>
                </a:solidFill>
                <a:latin typeface="Consolas"/>
                <a:ea typeface="Consolas"/>
                <a:cs typeface="Consolas"/>
                <a:sym typeface="Consolas"/>
              </a:rPr>
              <a:t> StoreID</a:t>
            </a:r>
            <a:endParaRPr sz="238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380"/>
              <a:buChar char="•"/>
            </a:pPr>
            <a:r>
              <a:rPr lang="en-US" sz="2380">
                <a:solidFill>
                  <a:srgbClr val="D4D4D4"/>
                </a:solidFill>
                <a:latin typeface="Consolas"/>
                <a:ea typeface="Consolas"/>
                <a:cs typeface="Consolas"/>
                <a:sym typeface="Consolas"/>
              </a:rPr>
              <a:t>    ,</a:t>
            </a:r>
            <a:r>
              <a:rPr lang="en-US" sz="2380">
                <a:solidFill>
                  <a:srgbClr val="DCDCAA"/>
                </a:solidFill>
                <a:latin typeface="Consolas"/>
                <a:ea typeface="Consolas"/>
                <a:cs typeface="Consolas"/>
                <a:sym typeface="Consolas"/>
              </a:rPr>
              <a:t>COUNT</a:t>
            </a:r>
            <a:r>
              <a:rPr lang="en-US" sz="2380">
                <a:solidFill>
                  <a:srgbClr val="D4D4D4"/>
                </a:solidFill>
                <a:latin typeface="Consolas"/>
                <a:ea typeface="Consolas"/>
                <a:cs typeface="Consolas"/>
                <a:sym typeface="Consolas"/>
              </a:rPr>
              <a:t>(CustomerID) </a:t>
            </a:r>
            <a:r>
              <a:rPr lang="en-US" sz="2380">
                <a:solidFill>
                  <a:srgbClr val="569CD6"/>
                </a:solidFill>
                <a:latin typeface="Consolas"/>
                <a:ea typeface="Consolas"/>
                <a:cs typeface="Consolas"/>
                <a:sym typeface="Consolas"/>
              </a:rPr>
              <a:t>AS</a:t>
            </a:r>
            <a:r>
              <a:rPr lang="en-US" sz="2380">
                <a:solidFill>
                  <a:srgbClr val="D4D4D4"/>
                </a:solidFill>
                <a:latin typeface="Consolas"/>
                <a:ea typeface="Consolas"/>
                <a:cs typeface="Consolas"/>
                <a:sym typeface="Consolas"/>
              </a:rPr>
              <a:t> [Number of Customers per store]</a:t>
            </a:r>
            <a:endParaRPr/>
          </a:p>
          <a:p>
            <a:pPr indent="-228600" lvl="0" marL="228600" rtl="0" algn="l">
              <a:lnSpc>
                <a:spcPct val="80000"/>
              </a:lnSpc>
              <a:spcBef>
                <a:spcPts val="1000"/>
              </a:spcBef>
              <a:spcAft>
                <a:spcPts val="0"/>
              </a:spcAft>
              <a:buClr>
                <a:srgbClr val="569CD6"/>
              </a:buClr>
              <a:buSzPts val="2380"/>
              <a:buChar char="•"/>
            </a:pPr>
            <a:r>
              <a:rPr lang="en-US" sz="2380">
                <a:solidFill>
                  <a:srgbClr val="569CD6"/>
                </a:solidFill>
                <a:latin typeface="Consolas"/>
                <a:ea typeface="Consolas"/>
                <a:cs typeface="Consolas"/>
                <a:sym typeface="Consolas"/>
              </a:rPr>
              <a:t>FROM</a:t>
            </a:r>
            <a:r>
              <a:rPr lang="en-US" sz="2380">
                <a:solidFill>
                  <a:srgbClr val="D4D4D4"/>
                </a:solidFill>
                <a:latin typeface="Consolas"/>
                <a:ea typeface="Consolas"/>
                <a:cs typeface="Consolas"/>
                <a:sym typeface="Consolas"/>
              </a:rPr>
              <a:t> Sales.Customer</a:t>
            </a:r>
            <a:endParaRPr sz="238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380"/>
              <a:buChar char="•"/>
            </a:pPr>
            <a:r>
              <a:rPr lang="en-US" sz="2380">
                <a:solidFill>
                  <a:srgbClr val="569CD6"/>
                </a:solidFill>
                <a:latin typeface="Consolas"/>
                <a:ea typeface="Consolas"/>
                <a:cs typeface="Consolas"/>
                <a:sym typeface="Consolas"/>
              </a:rPr>
              <a:t>WHERE</a:t>
            </a:r>
            <a:r>
              <a:rPr lang="en-US" sz="2380">
                <a:solidFill>
                  <a:srgbClr val="D4D4D4"/>
                </a:solidFill>
                <a:latin typeface="Consolas"/>
                <a:ea typeface="Consolas"/>
                <a:cs typeface="Consolas"/>
                <a:sym typeface="Consolas"/>
              </a:rPr>
              <a:t> (StoreID </a:t>
            </a:r>
            <a:r>
              <a:rPr lang="en-US" sz="2380">
                <a:solidFill>
                  <a:srgbClr val="569CD6"/>
                </a:solidFill>
                <a:latin typeface="Consolas"/>
                <a:ea typeface="Consolas"/>
                <a:cs typeface="Consolas"/>
                <a:sym typeface="Consolas"/>
              </a:rPr>
              <a:t>IS</a:t>
            </a:r>
            <a:r>
              <a:rPr lang="en-US" sz="2380">
                <a:solidFill>
                  <a:srgbClr val="D4D4D4"/>
                </a:solidFill>
                <a:latin typeface="Consolas"/>
                <a:ea typeface="Consolas"/>
                <a:cs typeface="Consolas"/>
                <a:sym typeface="Consolas"/>
              </a:rPr>
              <a:t> </a:t>
            </a:r>
            <a:r>
              <a:rPr lang="en-US" sz="2380">
                <a:solidFill>
                  <a:srgbClr val="569CD6"/>
                </a:solidFill>
                <a:latin typeface="Consolas"/>
                <a:ea typeface="Consolas"/>
                <a:cs typeface="Consolas"/>
                <a:sym typeface="Consolas"/>
              </a:rPr>
              <a:t>NOT</a:t>
            </a:r>
            <a:r>
              <a:rPr lang="en-US" sz="2380">
                <a:solidFill>
                  <a:srgbClr val="D4D4D4"/>
                </a:solidFill>
                <a:latin typeface="Consolas"/>
                <a:ea typeface="Consolas"/>
                <a:cs typeface="Consolas"/>
                <a:sym typeface="Consolas"/>
              </a:rPr>
              <a:t> </a:t>
            </a:r>
            <a:r>
              <a:rPr lang="en-US" sz="2380">
                <a:solidFill>
                  <a:srgbClr val="569CD6"/>
                </a:solidFill>
                <a:latin typeface="Consolas"/>
                <a:ea typeface="Consolas"/>
                <a:cs typeface="Consolas"/>
                <a:sym typeface="Consolas"/>
              </a:rPr>
              <a:t>NULL</a:t>
            </a:r>
            <a:r>
              <a:rPr lang="en-US" sz="2380">
                <a:solidFill>
                  <a:srgbClr val="D4D4D4"/>
                </a:solidFill>
                <a:latin typeface="Consolas"/>
                <a:ea typeface="Consolas"/>
                <a:cs typeface="Consolas"/>
                <a:sym typeface="Consolas"/>
              </a:rPr>
              <a:t>)</a:t>
            </a:r>
            <a:endParaRPr/>
          </a:p>
          <a:p>
            <a:pPr indent="-228600" lvl="0" marL="228600" rtl="0" algn="l">
              <a:lnSpc>
                <a:spcPct val="80000"/>
              </a:lnSpc>
              <a:spcBef>
                <a:spcPts val="1000"/>
              </a:spcBef>
              <a:spcAft>
                <a:spcPts val="0"/>
              </a:spcAft>
              <a:buClr>
                <a:srgbClr val="569CD6"/>
              </a:buClr>
              <a:buSzPts val="2380"/>
              <a:buChar char="•"/>
            </a:pPr>
            <a:r>
              <a:rPr lang="en-US" sz="2380">
                <a:solidFill>
                  <a:srgbClr val="569CD6"/>
                </a:solidFill>
                <a:latin typeface="Consolas"/>
                <a:ea typeface="Consolas"/>
                <a:cs typeface="Consolas"/>
                <a:sym typeface="Consolas"/>
              </a:rPr>
              <a:t>GROUP BY</a:t>
            </a:r>
            <a:r>
              <a:rPr lang="en-US" sz="2380">
                <a:solidFill>
                  <a:srgbClr val="D4D4D4"/>
                </a:solidFill>
                <a:latin typeface="Consolas"/>
                <a:ea typeface="Consolas"/>
                <a:cs typeface="Consolas"/>
                <a:sym typeface="Consolas"/>
              </a:rPr>
              <a:t> StoreID</a:t>
            </a:r>
            <a:endParaRPr sz="238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380"/>
              <a:buChar char="•"/>
            </a:pPr>
            <a:r>
              <a:rPr lang="en-US" sz="2380">
                <a:solidFill>
                  <a:srgbClr val="569CD6"/>
                </a:solidFill>
                <a:latin typeface="Consolas"/>
                <a:ea typeface="Consolas"/>
                <a:cs typeface="Consolas"/>
                <a:sym typeface="Consolas"/>
              </a:rPr>
              <a:t>ORDER BY</a:t>
            </a:r>
            <a:r>
              <a:rPr lang="en-US" sz="2380">
                <a:solidFill>
                  <a:srgbClr val="D4D4D4"/>
                </a:solidFill>
                <a:latin typeface="Consolas"/>
                <a:ea typeface="Consolas"/>
                <a:cs typeface="Consolas"/>
                <a:sym typeface="Consolas"/>
              </a:rPr>
              <a:t> StoreID;</a:t>
            </a:r>
            <a:endParaRPr/>
          </a:p>
          <a:p>
            <a:pPr indent="0" lvl="0" marL="0" rtl="0" algn="l">
              <a:lnSpc>
                <a:spcPct val="80000"/>
              </a:lnSpc>
              <a:spcBef>
                <a:spcPts val="1000"/>
              </a:spcBef>
              <a:spcAft>
                <a:spcPts val="0"/>
              </a:spcAft>
              <a:buClr>
                <a:schemeClr val="dk1"/>
              </a:buClr>
              <a:buSzPts val="2380"/>
              <a:buNone/>
            </a:pPr>
            <a:r>
              <a:t/>
            </a:r>
            <a:endParaRPr sz="2380"/>
          </a:p>
        </p:txBody>
      </p:sp>
      <p:pic>
        <p:nvPicPr>
          <p:cNvPr id="533" name="Google Shape;533;p76"/>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6: Simple 6</a:t>
            </a:r>
            <a:endParaRPr/>
          </a:p>
        </p:txBody>
      </p:sp>
      <p:sp>
        <p:nvSpPr>
          <p:cNvPr id="539" name="Google Shape;539;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2590"/>
              <a:buNone/>
            </a:pPr>
            <a:r>
              <a:rPr lang="en-US" sz="2590"/>
              <a:t>Proposition: Show the list of discounts available sorted by their end date in descending order so that first to end is the first result.</a:t>
            </a:r>
            <a:endParaRPr/>
          </a:p>
          <a:p>
            <a:pPr indent="0" lvl="0" marL="0" rtl="0" algn="l">
              <a:lnSpc>
                <a:spcPct val="70000"/>
              </a:lnSpc>
              <a:spcBef>
                <a:spcPts val="1000"/>
              </a:spcBef>
              <a:spcAft>
                <a:spcPts val="0"/>
              </a:spcAft>
              <a:buClr>
                <a:schemeClr val="dk1"/>
              </a:buClr>
              <a:buSzPts val="2590"/>
              <a:buNone/>
            </a:pPr>
            <a:r>
              <a:rPr lang="en-US" sz="2590"/>
              <a:t>Query:</a:t>
            </a:r>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USE</a:t>
            </a:r>
            <a:r>
              <a:rPr lang="en-US" sz="259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2590"/>
              <a:buChar char="•"/>
            </a:pPr>
            <a:br>
              <a:rPr lang="en-US" sz="2590">
                <a:solidFill>
                  <a:srgbClr val="D4D4D4"/>
                </a:solidFill>
                <a:latin typeface="Consolas"/>
                <a:ea typeface="Consolas"/>
                <a:cs typeface="Consolas"/>
                <a:sym typeface="Consolas"/>
              </a:rPr>
            </a:br>
            <a:r>
              <a:rPr lang="en-US" sz="2590">
                <a:solidFill>
                  <a:srgbClr val="569CD6"/>
                </a:solidFill>
                <a:latin typeface="Consolas"/>
                <a:ea typeface="Consolas"/>
                <a:cs typeface="Consolas"/>
                <a:sym typeface="Consolas"/>
              </a:rPr>
              <a:t>SELECT</a:t>
            </a:r>
            <a:r>
              <a:rPr lang="en-US" sz="2590">
                <a:solidFill>
                  <a:srgbClr val="D4D4D4"/>
                </a:solidFill>
                <a:latin typeface="Consolas"/>
                <a:ea typeface="Consolas"/>
                <a:cs typeface="Consolas"/>
                <a:sym typeface="Consolas"/>
              </a:rPr>
              <a:t> [Description]</a:t>
            </a:r>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,[Type]</a:t>
            </a:r>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,DiscountPct </a:t>
            </a:r>
            <a:r>
              <a:rPr lang="en-US" sz="2590">
                <a:solidFill>
                  <a:srgbClr val="569CD6"/>
                </a:solidFill>
                <a:latin typeface="Consolas"/>
                <a:ea typeface="Consolas"/>
                <a:cs typeface="Consolas"/>
                <a:sym typeface="Consolas"/>
              </a:rPr>
              <a:t>AS</a:t>
            </a:r>
            <a:r>
              <a:rPr lang="en-US" sz="2590">
                <a:solidFill>
                  <a:srgbClr val="D4D4D4"/>
                </a:solidFill>
                <a:latin typeface="Consolas"/>
                <a:ea typeface="Consolas"/>
                <a:cs typeface="Consolas"/>
                <a:sym typeface="Consolas"/>
              </a:rPr>
              <a:t> [Discount Percent]</a:t>
            </a:r>
            <a:endParaRPr/>
          </a:p>
          <a:p>
            <a:pPr indent="-228600" lvl="0" marL="228600" rtl="0" algn="l">
              <a:lnSpc>
                <a:spcPct val="7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,EndDate</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FROM</a:t>
            </a:r>
            <a:r>
              <a:rPr lang="en-US" sz="2590">
                <a:solidFill>
                  <a:srgbClr val="D4D4D4"/>
                </a:solidFill>
                <a:latin typeface="Consolas"/>
                <a:ea typeface="Consolas"/>
                <a:cs typeface="Consolas"/>
                <a:sym typeface="Consolas"/>
              </a:rPr>
              <a:t> Sales.SpecialOffer</a:t>
            </a:r>
            <a:endParaRPr sz="259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ORDER BY</a:t>
            </a:r>
            <a:r>
              <a:rPr lang="en-US" sz="2590">
                <a:solidFill>
                  <a:srgbClr val="D4D4D4"/>
                </a:solidFill>
                <a:latin typeface="Consolas"/>
                <a:ea typeface="Consolas"/>
                <a:cs typeface="Consolas"/>
                <a:sym typeface="Consolas"/>
              </a:rPr>
              <a:t> EndDate </a:t>
            </a:r>
            <a:r>
              <a:rPr lang="en-US" sz="2590">
                <a:solidFill>
                  <a:srgbClr val="569CD6"/>
                </a:solidFill>
                <a:latin typeface="Consolas"/>
                <a:ea typeface="Consolas"/>
                <a:cs typeface="Consolas"/>
                <a:sym typeface="Consolas"/>
              </a:rPr>
              <a:t>DESC</a:t>
            </a:r>
            <a:r>
              <a:rPr lang="en-US" sz="259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2590"/>
              <a:buNone/>
            </a:pPr>
            <a:r>
              <a:t/>
            </a:r>
            <a:endParaRPr sz="2590"/>
          </a:p>
        </p:txBody>
      </p:sp>
      <p:pic>
        <p:nvPicPr>
          <p:cNvPr id="540" name="Google Shape;540;p77"/>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7: Simple 7</a:t>
            </a:r>
            <a:endParaRPr/>
          </a:p>
        </p:txBody>
      </p:sp>
      <p:sp>
        <p:nvSpPr>
          <p:cNvPr id="546" name="Google Shape;546;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40"/>
              <a:buNone/>
            </a:pPr>
            <a:r>
              <a:rPr lang="en-US" sz="1540"/>
              <a:t>Proposition: Display the list of products that have reviews and display their reviewer(person), their rating and the date it was reviewed</a:t>
            </a:r>
            <a:endParaRPr/>
          </a:p>
          <a:p>
            <a:pPr indent="0" lvl="0" marL="0" rtl="0" algn="l">
              <a:lnSpc>
                <a:spcPct val="70000"/>
              </a:lnSpc>
              <a:spcBef>
                <a:spcPts val="1000"/>
              </a:spcBef>
              <a:spcAft>
                <a:spcPts val="0"/>
              </a:spcAft>
              <a:buClr>
                <a:schemeClr val="dk1"/>
              </a:buClr>
              <a:buSzPts val="1540"/>
              <a:buNone/>
            </a:pPr>
            <a:r>
              <a:rPr lang="en-US" sz="1540"/>
              <a:t>Query:</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USE</a:t>
            </a:r>
            <a:r>
              <a:rPr lang="en-US" sz="154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1540"/>
              <a:buChar char="•"/>
            </a:pPr>
            <a:br>
              <a:rPr lang="en-US" sz="1540">
                <a:solidFill>
                  <a:srgbClr val="D4D4D4"/>
                </a:solidFill>
                <a:latin typeface="Consolas"/>
                <a:ea typeface="Consolas"/>
                <a:cs typeface="Consolas"/>
                <a:sym typeface="Consolas"/>
              </a:rPr>
            </a:br>
            <a:r>
              <a:rPr lang="en-US" sz="1540">
                <a:solidFill>
                  <a:srgbClr val="569CD6"/>
                </a:solidFill>
                <a:latin typeface="Consolas"/>
                <a:ea typeface="Consolas"/>
                <a:cs typeface="Consolas"/>
                <a:sym typeface="Consolas"/>
              </a:rPr>
              <a:t>SELECT</a:t>
            </a:r>
            <a:r>
              <a:rPr lang="en-US" sz="1540">
                <a:solidFill>
                  <a:srgbClr val="D4D4D4"/>
                </a:solidFill>
                <a:latin typeface="Consolas"/>
                <a:ea typeface="Consolas"/>
                <a:cs typeface="Consolas"/>
                <a:sym typeface="Consolas"/>
              </a:rPr>
              <a:t> P.ProductID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,P.[Name]</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,P.ListPrice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,PR.ReviewerName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,PR.Rating</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,PR.Comments</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,PR.ReviewDate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FROM</a:t>
            </a:r>
            <a:r>
              <a:rPr lang="en-US" sz="1540">
                <a:solidFill>
                  <a:srgbClr val="D4D4D4"/>
                </a:solidFill>
                <a:latin typeface="Consolas"/>
                <a:ea typeface="Consolas"/>
                <a:cs typeface="Consolas"/>
                <a:sym typeface="Consolas"/>
              </a:rPr>
              <a:t> Production.Product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P</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INNER JOIN</a:t>
            </a:r>
            <a:r>
              <a:rPr lang="en-US" sz="1540">
                <a:solidFill>
                  <a:srgbClr val="D4D4D4"/>
                </a:solidFill>
                <a:latin typeface="Consolas"/>
                <a:ea typeface="Consolas"/>
                <a:cs typeface="Consolas"/>
                <a:sym typeface="Consolas"/>
              </a:rPr>
              <a:t> Production.ProductReview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PR </a:t>
            </a:r>
            <a:r>
              <a:rPr lang="en-US" sz="1540">
                <a:solidFill>
                  <a:srgbClr val="569CD6"/>
                </a:solidFill>
                <a:latin typeface="Consolas"/>
                <a:ea typeface="Consolas"/>
                <a:cs typeface="Consolas"/>
                <a:sym typeface="Consolas"/>
              </a:rPr>
              <a:t>ON</a:t>
            </a:r>
            <a:r>
              <a:rPr lang="en-US" sz="1540">
                <a:solidFill>
                  <a:srgbClr val="D4D4D4"/>
                </a:solidFill>
                <a:latin typeface="Consolas"/>
                <a:ea typeface="Consolas"/>
                <a:cs typeface="Consolas"/>
                <a:sym typeface="Consolas"/>
              </a:rPr>
              <a:t> P.ProductID = PR.ProductID;</a:t>
            </a:r>
            <a:endParaRPr/>
          </a:p>
          <a:p>
            <a:pPr indent="-228600" lvl="0" marL="228600" rtl="0" algn="l">
              <a:lnSpc>
                <a:spcPct val="70000"/>
              </a:lnSpc>
              <a:spcBef>
                <a:spcPts val="1000"/>
              </a:spcBef>
              <a:spcAft>
                <a:spcPts val="0"/>
              </a:spcAft>
              <a:buClr>
                <a:srgbClr val="D4D4D4"/>
              </a:buClr>
              <a:buSzPts val="1540"/>
              <a:buChar char="•"/>
            </a:pPr>
            <a:br>
              <a:rPr lang="en-US" sz="1540">
                <a:solidFill>
                  <a:srgbClr val="D4D4D4"/>
                </a:solidFill>
                <a:latin typeface="Consolas"/>
                <a:ea typeface="Consolas"/>
                <a:cs typeface="Consolas"/>
                <a:sym typeface="Consolas"/>
              </a:rPr>
            </a:br>
            <a:endParaRPr sz="1540">
              <a:solidFill>
                <a:srgbClr val="D4D4D4"/>
              </a:solidFill>
              <a:latin typeface="Consolas"/>
              <a:ea typeface="Consolas"/>
              <a:cs typeface="Consolas"/>
              <a:sym typeface="Consolas"/>
            </a:endParaRPr>
          </a:p>
          <a:p>
            <a:pPr indent="0" lvl="0" marL="0" rtl="0" algn="l">
              <a:lnSpc>
                <a:spcPct val="70000"/>
              </a:lnSpc>
              <a:spcBef>
                <a:spcPts val="1000"/>
              </a:spcBef>
              <a:spcAft>
                <a:spcPts val="0"/>
              </a:spcAft>
              <a:buClr>
                <a:schemeClr val="dk1"/>
              </a:buClr>
              <a:buSzPts val="1540"/>
              <a:buNone/>
            </a:pPr>
            <a:r>
              <a:t/>
            </a:r>
            <a:endParaRPr sz="1540"/>
          </a:p>
          <a:p>
            <a:pPr indent="0" lvl="0" marL="0" rtl="0" algn="l">
              <a:lnSpc>
                <a:spcPct val="70000"/>
              </a:lnSpc>
              <a:spcBef>
                <a:spcPts val="1000"/>
              </a:spcBef>
              <a:spcAft>
                <a:spcPts val="0"/>
              </a:spcAft>
              <a:buClr>
                <a:schemeClr val="dk1"/>
              </a:buClr>
              <a:buSzPts val="1540"/>
              <a:buNone/>
            </a:pPr>
            <a:r>
              <a:t/>
            </a:r>
            <a:endParaRPr sz="1540"/>
          </a:p>
        </p:txBody>
      </p:sp>
      <p:pic>
        <p:nvPicPr>
          <p:cNvPr id="547" name="Google Shape;547;p78"/>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8: Simple 8</a:t>
            </a:r>
            <a:endParaRPr/>
          </a:p>
        </p:txBody>
      </p:sp>
      <p:sp>
        <p:nvSpPr>
          <p:cNvPr id="553" name="Google Shape;553;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590"/>
              <a:buNone/>
            </a:pPr>
            <a:r>
              <a:rPr lang="en-US" sz="2590"/>
              <a:t>Proposition: Sort the list of employees by last by last modified date</a:t>
            </a:r>
            <a:endParaRPr/>
          </a:p>
          <a:p>
            <a:pPr indent="0" lvl="0" marL="0" rtl="0" algn="l">
              <a:lnSpc>
                <a:spcPct val="80000"/>
              </a:lnSpc>
              <a:spcBef>
                <a:spcPts val="1000"/>
              </a:spcBef>
              <a:spcAft>
                <a:spcPts val="0"/>
              </a:spcAft>
              <a:buClr>
                <a:schemeClr val="dk1"/>
              </a:buClr>
              <a:buSzPts val="2590"/>
              <a:buNone/>
            </a:pPr>
            <a:r>
              <a:rPr lang="en-US" sz="2590"/>
              <a:t>Query:</a:t>
            </a:r>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USE</a:t>
            </a:r>
            <a:r>
              <a:rPr lang="en-US" sz="2590">
                <a:solidFill>
                  <a:srgbClr val="D4D4D4"/>
                </a:solidFill>
                <a:latin typeface="Consolas"/>
                <a:ea typeface="Consolas"/>
                <a:cs typeface="Consolas"/>
                <a:sym typeface="Consolas"/>
              </a:rPr>
              <a:t> AdventureWorks2014</a:t>
            </a:r>
            <a:endParaRPr/>
          </a:p>
          <a:p>
            <a:pPr indent="-228600" lvl="0" marL="228600" rtl="0" algn="l">
              <a:lnSpc>
                <a:spcPct val="80000"/>
              </a:lnSpc>
              <a:spcBef>
                <a:spcPts val="1000"/>
              </a:spcBef>
              <a:spcAft>
                <a:spcPts val="0"/>
              </a:spcAft>
              <a:buClr>
                <a:srgbClr val="D4D4D4"/>
              </a:buClr>
              <a:buSzPts val="2590"/>
              <a:buChar char="•"/>
            </a:pPr>
            <a:br>
              <a:rPr lang="en-US" sz="2590">
                <a:solidFill>
                  <a:srgbClr val="D4D4D4"/>
                </a:solidFill>
                <a:latin typeface="Consolas"/>
                <a:ea typeface="Consolas"/>
                <a:cs typeface="Consolas"/>
                <a:sym typeface="Consolas"/>
              </a:rPr>
            </a:br>
            <a:r>
              <a:rPr lang="en-US" sz="2590">
                <a:solidFill>
                  <a:srgbClr val="569CD6"/>
                </a:solidFill>
                <a:latin typeface="Consolas"/>
                <a:ea typeface="Consolas"/>
                <a:cs typeface="Consolas"/>
                <a:sym typeface="Consolas"/>
              </a:rPr>
              <a:t>SELECT</a:t>
            </a:r>
            <a:r>
              <a:rPr lang="en-US" sz="2590">
                <a:solidFill>
                  <a:srgbClr val="D4D4D4"/>
                </a:solidFill>
                <a:latin typeface="Consolas"/>
                <a:ea typeface="Consolas"/>
                <a:cs typeface="Consolas"/>
                <a:sym typeface="Consolas"/>
              </a:rPr>
              <a:t> BusinessEntityID</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,FirstName</a:t>
            </a:r>
            <a:endParaRPr/>
          </a:p>
          <a:p>
            <a:pPr indent="-228600" lvl="0" marL="228600" rtl="0" algn="l">
              <a:lnSpc>
                <a:spcPct val="8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,LastName</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,ModifiedDate</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FROM</a:t>
            </a:r>
            <a:r>
              <a:rPr lang="en-US" sz="2590">
                <a:solidFill>
                  <a:srgbClr val="D4D4D4"/>
                </a:solidFill>
                <a:latin typeface="Consolas"/>
                <a:ea typeface="Consolas"/>
                <a:cs typeface="Consolas"/>
                <a:sym typeface="Consolas"/>
              </a:rPr>
              <a:t> Person.Person</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ORDER BY</a:t>
            </a:r>
            <a:r>
              <a:rPr lang="en-US" sz="2590">
                <a:solidFill>
                  <a:srgbClr val="D4D4D4"/>
                </a:solidFill>
                <a:latin typeface="Consolas"/>
                <a:ea typeface="Consolas"/>
                <a:cs typeface="Consolas"/>
                <a:sym typeface="Consolas"/>
              </a:rPr>
              <a:t> ModifiedDate;</a:t>
            </a:r>
            <a:endParaRPr/>
          </a:p>
          <a:p>
            <a:pPr indent="0" lvl="0" marL="0" rtl="0" algn="l">
              <a:lnSpc>
                <a:spcPct val="80000"/>
              </a:lnSpc>
              <a:spcBef>
                <a:spcPts val="1000"/>
              </a:spcBef>
              <a:spcAft>
                <a:spcPts val="0"/>
              </a:spcAft>
              <a:buClr>
                <a:schemeClr val="dk1"/>
              </a:buClr>
              <a:buSzPts val="2590"/>
              <a:buNone/>
            </a:pPr>
            <a:r>
              <a:t/>
            </a:r>
            <a:endParaRPr sz="2590"/>
          </a:p>
        </p:txBody>
      </p:sp>
      <p:pic>
        <p:nvPicPr>
          <p:cNvPr id="554" name="Google Shape;554;p79"/>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9: Simple 9</a:t>
            </a:r>
            <a:endParaRPr/>
          </a:p>
        </p:txBody>
      </p:sp>
      <p:sp>
        <p:nvSpPr>
          <p:cNvPr id="560" name="Google Shape;560;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590"/>
              <a:buNone/>
            </a:pPr>
            <a:r>
              <a:rPr lang="en-US" sz="2590"/>
              <a:t>Proposition: Create a list of Products that have reached their end of sale date, so that it creates a list of discontinued products.</a:t>
            </a:r>
            <a:endParaRPr/>
          </a:p>
          <a:p>
            <a:pPr indent="0" lvl="0" marL="0" rtl="0" algn="l">
              <a:lnSpc>
                <a:spcPct val="80000"/>
              </a:lnSpc>
              <a:spcBef>
                <a:spcPts val="1000"/>
              </a:spcBef>
              <a:spcAft>
                <a:spcPts val="0"/>
              </a:spcAft>
              <a:buClr>
                <a:schemeClr val="dk1"/>
              </a:buClr>
              <a:buSzPts val="2590"/>
              <a:buNone/>
            </a:pPr>
            <a:r>
              <a:rPr lang="en-US" sz="2590"/>
              <a:t>Query:</a:t>
            </a:r>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USE</a:t>
            </a:r>
            <a:r>
              <a:rPr lang="en-US" sz="2590">
                <a:solidFill>
                  <a:srgbClr val="D4D4D4"/>
                </a:solidFill>
                <a:latin typeface="Consolas"/>
                <a:ea typeface="Consolas"/>
                <a:cs typeface="Consolas"/>
                <a:sym typeface="Consolas"/>
              </a:rPr>
              <a:t> AdventureWorks2014</a:t>
            </a:r>
            <a:endParaRPr/>
          </a:p>
          <a:p>
            <a:pPr indent="-228600" lvl="0" marL="228600" rtl="0" algn="l">
              <a:lnSpc>
                <a:spcPct val="80000"/>
              </a:lnSpc>
              <a:spcBef>
                <a:spcPts val="1000"/>
              </a:spcBef>
              <a:spcAft>
                <a:spcPts val="0"/>
              </a:spcAft>
              <a:buClr>
                <a:srgbClr val="D4D4D4"/>
              </a:buClr>
              <a:buSzPts val="2590"/>
              <a:buChar char="•"/>
            </a:pPr>
            <a:br>
              <a:rPr lang="en-US" sz="2590">
                <a:solidFill>
                  <a:srgbClr val="D4D4D4"/>
                </a:solidFill>
                <a:latin typeface="Consolas"/>
                <a:ea typeface="Consolas"/>
                <a:cs typeface="Consolas"/>
                <a:sym typeface="Consolas"/>
              </a:rPr>
            </a:br>
            <a:r>
              <a:rPr lang="en-US" sz="2590">
                <a:solidFill>
                  <a:srgbClr val="569CD6"/>
                </a:solidFill>
                <a:latin typeface="Consolas"/>
                <a:ea typeface="Consolas"/>
                <a:cs typeface="Consolas"/>
                <a:sym typeface="Consolas"/>
              </a:rPr>
              <a:t>SELECT</a:t>
            </a:r>
            <a:r>
              <a:rPr lang="en-US" sz="2590">
                <a:solidFill>
                  <a:srgbClr val="D4D4D4"/>
                </a:solidFill>
                <a:latin typeface="Consolas"/>
                <a:ea typeface="Consolas"/>
                <a:cs typeface="Consolas"/>
                <a:sym typeface="Consolas"/>
              </a:rPr>
              <a:t> ProductID</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,[Name]</a:t>
            </a:r>
            <a:endParaRPr/>
          </a:p>
          <a:p>
            <a:pPr indent="-228600" lvl="0" marL="228600" rtl="0" algn="l">
              <a:lnSpc>
                <a:spcPct val="80000"/>
              </a:lnSpc>
              <a:spcBef>
                <a:spcPts val="1000"/>
              </a:spcBef>
              <a:spcAft>
                <a:spcPts val="0"/>
              </a:spcAft>
              <a:buClr>
                <a:srgbClr val="D4D4D4"/>
              </a:buClr>
              <a:buSzPts val="2590"/>
              <a:buChar char="•"/>
            </a:pPr>
            <a:r>
              <a:rPr lang="en-US" sz="2590">
                <a:solidFill>
                  <a:srgbClr val="D4D4D4"/>
                </a:solidFill>
                <a:latin typeface="Consolas"/>
                <a:ea typeface="Consolas"/>
                <a:cs typeface="Consolas"/>
                <a:sym typeface="Consolas"/>
              </a:rPr>
              <a:t>    ,SellEndDate</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FROM</a:t>
            </a:r>
            <a:r>
              <a:rPr lang="en-US" sz="2590">
                <a:solidFill>
                  <a:srgbClr val="D4D4D4"/>
                </a:solidFill>
                <a:latin typeface="Consolas"/>
                <a:ea typeface="Consolas"/>
                <a:cs typeface="Consolas"/>
                <a:sym typeface="Consolas"/>
              </a:rPr>
              <a:t> Production.Product</a:t>
            </a:r>
            <a:endParaRPr sz="2590">
              <a:solidFill>
                <a:srgbClr val="D4D4D4"/>
              </a:solidFill>
              <a:latin typeface="Consolas"/>
              <a:ea typeface="Consolas"/>
              <a:cs typeface="Consolas"/>
              <a:sym typeface="Consolas"/>
            </a:endParaRPr>
          </a:p>
          <a:p>
            <a:pPr indent="-228600" lvl="0" marL="228600" rtl="0" algn="l">
              <a:lnSpc>
                <a:spcPct val="80000"/>
              </a:lnSpc>
              <a:spcBef>
                <a:spcPts val="1000"/>
              </a:spcBef>
              <a:spcAft>
                <a:spcPts val="0"/>
              </a:spcAft>
              <a:buClr>
                <a:srgbClr val="569CD6"/>
              </a:buClr>
              <a:buSzPts val="2590"/>
              <a:buChar char="•"/>
            </a:pPr>
            <a:r>
              <a:rPr lang="en-US" sz="2590">
                <a:solidFill>
                  <a:srgbClr val="569CD6"/>
                </a:solidFill>
                <a:latin typeface="Consolas"/>
                <a:ea typeface="Consolas"/>
                <a:cs typeface="Consolas"/>
                <a:sym typeface="Consolas"/>
              </a:rPr>
              <a:t>WHERE</a:t>
            </a:r>
            <a:r>
              <a:rPr lang="en-US" sz="2590">
                <a:solidFill>
                  <a:srgbClr val="D4D4D4"/>
                </a:solidFill>
                <a:latin typeface="Consolas"/>
                <a:ea typeface="Consolas"/>
                <a:cs typeface="Consolas"/>
                <a:sym typeface="Consolas"/>
              </a:rPr>
              <a:t> SellEndDate &lt; </a:t>
            </a:r>
            <a:r>
              <a:rPr lang="en-US" sz="2590">
                <a:solidFill>
                  <a:srgbClr val="DCDCAA"/>
                </a:solidFill>
                <a:latin typeface="Consolas"/>
                <a:ea typeface="Consolas"/>
                <a:cs typeface="Consolas"/>
                <a:sym typeface="Consolas"/>
              </a:rPr>
              <a:t>SYSDATETIME</a:t>
            </a:r>
            <a:r>
              <a:rPr lang="en-US" sz="2590">
                <a:solidFill>
                  <a:srgbClr val="D4D4D4"/>
                </a:solidFill>
                <a:latin typeface="Consolas"/>
                <a:ea typeface="Consolas"/>
                <a:cs typeface="Consolas"/>
                <a:sym typeface="Consolas"/>
              </a:rPr>
              <a:t>();</a:t>
            </a:r>
            <a:endParaRPr/>
          </a:p>
          <a:p>
            <a:pPr indent="0" lvl="0" marL="0" rtl="0" algn="l">
              <a:lnSpc>
                <a:spcPct val="80000"/>
              </a:lnSpc>
              <a:spcBef>
                <a:spcPts val="1000"/>
              </a:spcBef>
              <a:spcAft>
                <a:spcPts val="0"/>
              </a:spcAft>
              <a:buClr>
                <a:schemeClr val="dk1"/>
              </a:buClr>
              <a:buSzPts val="2590"/>
              <a:buNone/>
            </a:pPr>
            <a:r>
              <a:t/>
            </a:r>
            <a:endParaRPr sz="2590"/>
          </a:p>
        </p:txBody>
      </p:sp>
      <p:pic>
        <p:nvPicPr>
          <p:cNvPr id="561" name="Google Shape;561;p80"/>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10: Simple 10</a:t>
            </a:r>
            <a:endParaRPr/>
          </a:p>
        </p:txBody>
      </p:sp>
      <p:sp>
        <p:nvSpPr>
          <p:cNvPr id="567" name="Google Shape;567;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2170"/>
              <a:buNone/>
            </a:pPr>
            <a:r>
              <a:rPr lang="en-US" sz="2170"/>
              <a:t>Proposition: Find how many products use a specific photo file, that the company uses.</a:t>
            </a:r>
            <a:endParaRPr/>
          </a:p>
          <a:p>
            <a:pPr indent="0" lvl="0" marL="0" rtl="0" algn="l">
              <a:lnSpc>
                <a:spcPct val="70000"/>
              </a:lnSpc>
              <a:spcBef>
                <a:spcPts val="1000"/>
              </a:spcBef>
              <a:spcAft>
                <a:spcPts val="0"/>
              </a:spcAft>
              <a:buClr>
                <a:schemeClr val="dk1"/>
              </a:buClr>
              <a:buSzPts val="2170"/>
              <a:buNone/>
            </a:pPr>
            <a:r>
              <a:rPr lang="en-US" sz="2170"/>
              <a:t>Query:</a:t>
            </a:r>
            <a:endParaRPr/>
          </a:p>
          <a:p>
            <a:pPr indent="-228600" lvl="0" marL="228600" rtl="0" algn="l">
              <a:lnSpc>
                <a:spcPct val="70000"/>
              </a:lnSpc>
              <a:spcBef>
                <a:spcPts val="1000"/>
              </a:spcBef>
              <a:spcAft>
                <a:spcPts val="0"/>
              </a:spcAft>
              <a:buClr>
                <a:srgbClr val="569CD6"/>
              </a:buClr>
              <a:buSzPts val="2170"/>
              <a:buChar char="•"/>
            </a:pPr>
            <a:r>
              <a:rPr lang="en-US" sz="2170">
                <a:solidFill>
                  <a:srgbClr val="569CD6"/>
                </a:solidFill>
                <a:latin typeface="Consolas"/>
                <a:ea typeface="Consolas"/>
                <a:cs typeface="Consolas"/>
                <a:sym typeface="Consolas"/>
              </a:rPr>
              <a:t>USE</a:t>
            </a:r>
            <a:r>
              <a:rPr lang="en-US" sz="217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2170"/>
              <a:buChar char="•"/>
            </a:pPr>
            <a:br>
              <a:rPr lang="en-US" sz="2170">
                <a:solidFill>
                  <a:srgbClr val="D4D4D4"/>
                </a:solidFill>
                <a:latin typeface="Consolas"/>
                <a:ea typeface="Consolas"/>
                <a:cs typeface="Consolas"/>
                <a:sym typeface="Consolas"/>
              </a:rPr>
            </a:br>
            <a:r>
              <a:rPr lang="en-US" sz="2170">
                <a:solidFill>
                  <a:srgbClr val="569CD6"/>
                </a:solidFill>
                <a:latin typeface="Consolas"/>
                <a:ea typeface="Consolas"/>
                <a:cs typeface="Consolas"/>
                <a:sym typeface="Consolas"/>
              </a:rPr>
              <a:t>SELECT</a:t>
            </a:r>
            <a:r>
              <a:rPr lang="en-US" sz="2170">
                <a:solidFill>
                  <a:srgbClr val="D4D4D4"/>
                </a:solidFill>
                <a:latin typeface="Consolas"/>
                <a:ea typeface="Consolas"/>
                <a:cs typeface="Consolas"/>
                <a:sym typeface="Consolas"/>
              </a:rPr>
              <a:t> </a:t>
            </a:r>
            <a:r>
              <a:rPr lang="en-US" sz="2170">
                <a:solidFill>
                  <a:srgbClr val="DCDCAA"/>
                </a:solidFill>
                <a:latin typeface="Consolas"/>
                <a:ea typeface="Consolas"/>
                <a:cs typeface="Consolas"/>
                <a:sym typeface="Consolas"/>
              </a:rPr>
              <a:t>COUNT</a:t>
            </a:r>
            <a:r>
              <a:rPr lang="en-US" sz="2170">
                <a:solidFill>
                  <a:srgbClr val="D4D4D4"/>
                </a:solidFill>
                <a:latin typeface="Consolas"/>
                <a:ea typeface="Consolas"/>
                <a:cs typeface="Consolas"/>
                <a:sym typeface="Consolas"/>
              </a:rPr>
              <a:t>(PPP.ProductPhotoID) </a:t>
            </a:r>
            <a:r>
              <a:rPr lang="en-US" sz="2170">
                <a:solidFill>
                  <a:srgbClr val="569CD6"/>
                </a:solidFill>
                <a:latin typeface="Consolas"/>
                <a:ea typeface="Consolas"/>
                <a:cs typeface="Consolas"/>
                <a:sym typeface="Consolas"/>
              </a:rPr>
              <a:t>AS</a:t>
            </a:r>
            <a:r>
              <a:rPr lang="en-US" sz="2170">
                <a:solidFill>
                  <a:srgbClr val="D4D4D4"/>
                </a:solidFill>
                <a:latin typeface="Consolas"/>
                <a:ea typeface="Consolas"/>
                <a:cs typeface="Consolas"/>
                <a:sym typeface="Consolas"/>
              </a:rPr>
              <a:t> [Number of Products]</a:t>
            </a:r>
            <a:endParaRPr/>
          </a:p>
          <a:p>
            <a:pPr indent="-228600" lvl="0" marL="228600" rtl="0" algn="l">
              <a:lnSpc>
                <a:spcPct val="70000"/>
              </a:lnSpc>
              <a:spcBef>
                <a:spcPts val="1000"/>
              </a:spcBef>
              <a:spcAft>
                <a:spcPts val="0"/>
              </a:spcAft>
              <a:buClr>
                <a:srgbClr val="D4D4D4"/>
              </a:buClr>
              <a:buSzPts val="2170"/>
              <a:buChar char="•"/>
            </a:pPr>
            <a:r>
              <a:rPr lang="en-US" sz="2170">
                <a:solidFill>
                  <a:srgbClr val="D4D4D4"/>
                </a:solidFill>
                <a:latin typeface="Consolas"/>
                <a:ea typeface="Consolas"/>
                <a:cs typeface="Consolas"/>
                <a:sym typeface="Consolas"/>
              </a:rPr>
              <a:t>    ,PPP.ProductPhotoID</a:t>
            </a:r>
            <a:endParaRPr sz="217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170"/>
              <a:buChar char="•"/>
            </a:pPr>
            <a:r>
              <a:rPr lang="en-US" sz="2170">
                <a:solidFill>
                  <a:srgbClr val="D4D4D4"/>
                </a:solidFill>
                <a:latin typeface="Consolas"/>
                <a:ea typeface="Consolas"/>
                <a:cs typeface="Consolas"/>
                <a:sym typeface="Consolas"/>
              </a:rPr>
              <a:t>    ,PP.ThumbnailPhotoFileName</a:t>
            </a:r>
            <a:endParaRPr sz="217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170"/>
              <a:buChar char="•"/>
            </a:pPr>
            <a:r>
              <a:rPr lang="en-US" sz="2170">
                <a:solidFill>
                  <a:srgbClr val="569CD6"/>
                </a:solidFill>
                <a:latin typeface="Consolas"/>
                <a:ea typeface="Consolas"/>
                <a:cs typeface="Consolas"/>
                <a:sym typeface="Consolas"/>
              </a:rPr>
              <a:t>FROM</a:t>
            </a:r>
            <a:r>
              <a:rPr lang="en-US" sz="2170">
                <a:solidFill>
                  <a:srgbClr val="D4D4D4"/>
                </a:solidFill>
                <a:latin typeface="Consolas"/>
                <a:ea typeface="Consolas"/>
                <a:cs typeface="Consolas"/>
                <a:sym typeface="Consolas"/>
              </a:rPr>
              <a:t> Production.ProductProductPhoto </a:t>
            </a:r>
            <a:r>
              <a:rPr lang="en-US" sz="2170">
                <a:solidFill>
                  <a:srgbClr val="569CD6"/>
                </a:solidFill>
                <a:latin typeface="Consolas"/>
                <a:ea typeface="Consolas"/>
                <a:cs typeface="Consolas"/>
                <a:sym typeface="Consolas"/>
              </a:rPr>
              <a:t>AS</a:t>
            </a:r>
            <a:r>
              <a:rPr lang="en-US" sz="2170">
                <a:solidFill>
                  <a:srgbClr val="D4D4D4"/>
                </a:solidFill>
                <a:latin typeface="Consolas"/>
                <a:ea typeface="Consolas"/>
                <a:cs typeface="Consolas"/>
                <a:sym typeface="Consolas"/>
              </a:rPr>
              <a:t> PPP</a:t>
            </a:r>
            <a:endParaRPr/>
          </a:p>
          <a:p>
            <a:pPr indent="-228600" lvl="0" marL="228600" rtl="0" algn="l">
              <a:lnSpc>
                <a:spcPct val="70000"/>
              </a:lnSpc>
              <a:spcBef>
                <a:spcPts val="1000"/>
              </a:spcBef>
              <a:spcAft>
                <a:spcPts val="0"/>
              </a:spcAft>
              <a:buClr>
                <a:srgbClr val="569CD6"/>
              </a:buClr>
              <a:buSzPts val="2170"/>
              <a:buChar char="•"/>
            </a:pPr>
            <a:r>
              <a:rPr lang="en-US" sz="2170">
                <a:solidFill>
                  <a:srgbClr val="569CD6"/>
                </a:solidFill>
                <a:latin typeface="Consolas"/>
                <a:ea typeface="Consolas"/>
                <a:cs typeface="Consolas"/>
                <a:sym typeface="Consolas"/>
              </a:rPr>
              <a:t>INNER JOIN</a:t>
            </a:r>
            <a:r>
              <a:rPr lang="en-US" sz="2170">
                <a:solidFill>
                  <a:srgbClr val="D4D4D4"/>
                </a:solidFill>
                <a:latin typeface="Consolas"/>
                <a:ea typeface="Consolas"/>
                <a:cs typeface="Consolas"/>
                <a:sym typeface="Consolas"/>
              </a:rPr>
              <a:t> Production.ProductPhoto </a:t>
            </a:r>
            <a:r>
              <a:rPr lang="en-US" sz="2170">
                <a:solidFill>
                  <a:srgbClr val="569CD6"/>
                </a:solidFill>
                <a:latin typeface="Consolas"/>
                <a:ea typeface="Consolas"/>
                <a:cs typeface="Consolas"/>
                <a:sym typeface="Consolas"/>
              </a:rPr>
              <a:t>AS</a:t>
            </a:r>
            <a:r>
              <a:rPr lang="en-US" sz="2170">
                <a:solidFill>
                  <a:srgbClr val="D4D4D4"/>
                </a:solidFill>
                <a:latin typeface="Consolas"/>
                <a:ea typeface="Consolas"/>
                <a:cs typeface="Consolas"/>
                <a:sym typeface="Consolas"/>
              </a:rPr>
              <a:t> PP </a:t>
            </a:r>
            <a:r>
              <a:rPr lang="en-US" sz="2170">
                <a:solidFill>
                  <a:srgbClr val="569CD6"/>
                </a:solidFill>
                <a:latin typeface="Consolas"/>
                <a:ea typeface="Consolas"/>
                <a:cs typeface="Consolas"/>
                <a:sym typeface="Consolas"/>
              </a:rPr>
              <a:t>ON</a:t>
            </a:r>
            <a:r>
              <a:rPr lang="en-US" sz="2170">
                <a:solidFill>
                  <a:srgbClr val="D4D4D4"/>
                </a:solidFill>
                <a:latin typeface="Consolas"/>
                <a:ea typeface="Consolas"/>
                <a:cs typeface="Consolas"/>
                <a:sym typeface="Consolas"/>
              </a:rPr>
              <a:t> PPP.ProductPhotoID = PP.ProductPhotoID</a:t>
            </a:r>
            <a:endParaRPr sz="217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2170"/>
              <a:buChar char="•"/>
            </a:pPr>
            <a:r>
              <a:rPr lang="en-US" sz="2170">
                <a:solidFill>
                  <a:srgbClr val="569CD6"/>
                </a:solidFill>
                <a:latin typeface="Consolas"/>
                <a:ea typeface="Consolas"/>
                <a:cs typeface="Consolas"/>
                <a:sym typeface="Consolas"/>
              </a:rPr>
              <a:t>GROUP BY</a:t>
            </a:r>
            <a:r>
              <a:rPr lang="en-US" sz="2170">
                <a:solidFill>
                  <a:srgbClr val="D4D4D4"/>
                </a:solidFill>
                <a:latin typeface="Consolas"/>
                <a:ea typeface="Consolas"/>
                <a:cs typeface="Consolas"/>
                <a:sym typeface="Consolas"/>
              </a:rPr>
              <a:t> PPP.ProductPhotoID</a:t>
            </a:r>
            <a:endParaRPr sz="217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2170"/>
              <a:buChar char="•"/>
            </a:pPr>
            <a:r>
              <a:rPr lang="en-US" sz="2170">
                <a:solidFill>
                  <a:srgbClr val="D4D4D4"/>
                </a:solidFill>
                <a:latin typeface="Consolas"/>
                <a:ea typeface="Consolas"/>
                <a:cs typeface="Consolas"/>
                <a:sym typeface="Consolas"/>
              </a:rPr>
              <a:t>    ,PP.ThumbnailPhotoFileName;</a:t>
            </a:r>
            <a:endParaRPr/>
          </a:p>
          <a:p>
            <a:pPr indent="0" lvl="0" marL="0" rtl="0" algn="l">
              <a:lnSpc>
                <a:spcPct val="70000"/>
              </a:lnSpc>
              <a:spcBef>
                <a:spcPts val="1000"/>
              </a:spcBef>
              <a:spcAft>
                <a:spcPts val="0"/>
              </a:spcAft>
              <a:buClr>
                <a:schemeClr val="dk1"/>
              </a:buClr>
              <a:buSzPts val="2170"/>
              <a:buNone/>
            </a:pPr>
            <a:r>
              <a:t/>
            </a:r>
            <a:endParaRPr sz="2170"/>
          </a:p>
        </p:txBody>
      </p:sp>
      <p:pic>
        <p:nvPicPr>
          <p:cNvPr id="568" name="Google Shape;568;p81"/>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11: Simple 11</a:t>
            </a:r>
            <a:endParaRPr/>
          </a:p>
        </p:txBody>
      </p:sp>
      <p:sp>
        <p:nvSpPr>
          <p:cNvPr id="574" name="Google Shape;574;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Proposition: Find the top 10 products that have the most quantity in their inventory:</a:t>
            </a:r>
            <a:endParaRPr/>
          </a:p>
          <a:p>
            <a:pPr indent="0" lvl="0" marL="0" rtl="0" algn="l">
              <a:lnSpc>
                <a:spcPct val="90000"/>
              </a:lnSpc>
              <a:spcBef>
                <a:spcPts val="1000"/>
              </a:spcBef>
              <a:spcAft>
                <a:spcPts val="0"/>
              </a:spcAft>
              <a:buClr>
                <a:schemeClr val="dk1"/>
              </a:buClr>
              <a:buSzPts val="2800"/>
              <a:buNone/>
            </a:pPr>
            <a:r>
              <a:rPr lang="en-US"/>
              <a:t>Query:</a:t>
            </a:r>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USE</a:t>
            </a:r>
            <a:r>
              <a:rPr lang="en-US">
                <a:solidFill>
                  <a:srgbClr val="D4D4D4"/>
                </a:solidFill>
                <a:latin typeface="Consolas"/>
                <a:ea typeface="Consolas"/>
                <a:cs typeface="Consolas"/>
                <a:sym typeface="Consolas"/>
              </a:rPr>
              <a:t> AdventureWorks2014</a:t>
            </a:r>
            <a:endParaRPr/>
          </a:p>
          <a:p>
            <a:pPr indent="-228600" lvl="0" marL="228600" rtl="0" algn="l">
              <a:lnSpc>
                <a:spcPct val="90000"/>
              </a:lnSpc>
              <a:spcBef>
                <a:spcPts val="1000"/>
              </a:spcBef>
              <a:spcAft>
                <a:spcPts val="0"/>
              </a:spcAft>
              <a:buClr>
                <a:srgbClr val="D4D4D4"/>
              </a:buClr>
              <a:buSzPts val="2800"/>
              <a:buChar char="•"/>
            </a:pPr>
            <a:br>
              <a:rPr lang="en-US">
                <a:solidFill>
                  <a:srgbClr val="D4D4D4"/>
                </a:solidFill>
                <a:latin typeface="Consolas"/>
                <a:ea typeface="Consolas"/>
                <a:cs typeface="Consolas"/>
                <a:sym typeface="Consolas"/>
              </a:rPr>
            </a:br>
            <a:r>
              <a:rPr lang="en-US">
                <a:solidFill>
                  <a:srgbClr val="569CD6"/>
                </a:solidFill>
                <a:latin typeface="Consolas"/>
                <a:ea typeface="Consolas"/>
                <a:cs typeface="Consolas"/>
                <a:sym typeface="Consolas"/>
              </a:rPr>
              <a:t>SELECT</a:t>
            </a:r>
            <a:r>
              <a:rPr lang="en-US">
                <a:solidFill>
                  <a:srgbClr val="D4D4D4"/>
                </a:solidFill>
                <a:latin typeface="Consolas"/>
                <a:ea typeface="Consolas"/>
                <a:cs typeface="Consolas"/>
                <a:sym typeface="Consolas"/>
              </a:rPr>
              <a:t> </a:t>
            </a:r>
            <a:r>
              <a:rPr lang="en-US">
                <a:solidFill>
                  <a:srgbClr val="569CD6"/>
                </a:solidFill>
                <a:latin typeface="Consolas"/>
                <a:ea typeface="Consolas"/>
                <a:cs typeface="Consolas"/>
                <a:sym typeface="Consolas"/>
              </a:rPr>
              <a:t>TOP</a:t>
            </a:r>
            <a:r>
              <a:rPr lang="en-US">
                <a:solidFill>
                  <a:srgbClr val="D4D4D4"/>
                </a:solidFill>
                <a:latin typeface="Consolas"/>
                <a:ea typeface="Consolas"/>
                <a:cs typeface="Consolas"/>
                <a:sym typeface="Consolas"/>
              </a:rPr>
              <a:t> (</a:t>
            </a:r>
            <a:r>
              <a:rPr lang="en-US">
                <a:solidFill>
                  <a:srgbClr val="B5CEA8"/>
                </a:solidFill>
                <a:latin typeface="Consolas"/>
                <a:ea typeface="Consolas"/>
                <a:cs typeface="Consolas"/>
                <a:sym typeface="Consolas"/>
              </a:rPr>
              <a:t>10</a:t>
            </a:r>
            <a:r>
              <a:rPr lang="en-US">
                <a:solidFill>
                  <a:srgbClr val="D4D4D4"/>
                </a:solidFill>
                <a:latin typeface="Consolas"/>
                <a:ea typeface="Consolas"/>
                <a:cs typeface="Consolas"/>
                <a:sym typeface="Consolas"/>
              </a:rPr>
              <a:t>) ProductID</a:t>
            </a:r>
            <a:endParaRPr>
              <a:solidFill>
                <a:srgbClr val="D4D4D4"/>
              </a:solidFill>
              <a:latin typeface="Consolas"/>
              <a:ea typeface="Consolas"/>
              <a:cs typeface="Consolas"/>
              <a:sym typeface="Consolas"/>
            </a:endParaRPr>
          </a:p>
          <a:p>
            <a:pPr indent="-228600" lvl="0" marL="228600" rtl="0" algn="l">
              <a:lnSpc>
                <a:spcPct val="90000"/>
              </a:lnSpc>
              <a:spcBef>
                <a:spcPts val="1000"/>
              </a:spcBef>
              <a:spcAft>
                <a:spcPts val="0"/>
              </a:spcAft>
              <a:buClr>
                <a:srgbClr val="D4D4D4"/>
              </a:buClr>
              <a:buSzPts val="2800"/>
              <a:buChar char="•"/>
            </a:pPr>
            <a:r>
              <a:rPr lang="en-US">
                <a:solidFill>
                  <a:srgbClr val="D4D4D4"/>
                </a:solidFill>
                <a:latin typeface="Consolas"/>
                <a:ea typeface="Consolas"/>
                <a:cs typeface="Consolas"/>
                <a:sym typeface="Consolas"/>
              </a:rPr>
              <a:t>    ,Quantity</a:t>
            </a:r>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FROM</a:t>
            </a:r>
            <a:r>
              <a:rPr lang="en-US">
                <a:solidFill>
                  <a:srgbClr val="D4D4D4"/>
                </a:solidFill>
                <a:latin typeface="Consolas"/>
                <a:ea typeface="Consolas"/>
                <a:cs typeface="Consolas"/>
                <a:sym typeface="Consolas"/>
              </a:rPr>
              <a:t> Production.ProductInventory</a:t>
            </a:r>
            <a:endParaRPr>
              <a:solidFill>
                <a:srgbClr val="D4D4D4"/>
              </a:solidFill>
              <a:latin typeface="Consolas"/>
              <a:ea typeface="Consolas"/>
              <a:cs typeface="Consolas"/>
              <a:sym typeface="Consolas"/>
            </a:endParaRPr>
          </a:p>
          <a:p>
            <a:pPr indent="-228600" lvl="0" marL="228600" rtl="0" algn="l">
              <a:lnSpc>
                <a:spcPct val="90000"/>
              </a:lnSpc>
              <a:spcBef>
                <a:spcPts val="1000"/>
              </a:spcBef>
              <a:spcAft>
                <a:spcPts val="0"/>
              </a:spcAft>
              <a:buClr>
                <a:srgbClr val="569CD6"/>
              </a:buClr>
              <a:buSzPts val="2800"/>
              <a:buChar char="•"/>
            </a:pPr>
            <a:r>
              <a:rPr lang="en-US">
                <a:solidFill>
                  <a:srgbClr val="569CD6"/>
                </a:solidFill>
                <a:latin typeface="Consolas"/>
                <a:ea typeface="Consolas"/>
                <a:cs typeface="Consolas"/>
                <a:sym typeface="Consolas"/>
              </a:rPr>
              <a:t>ORDER BY</a:t>
            </a:r>
            <a:r>
              <a:rPr lang="en-US">
                <a:solidFill>
                  <a:srgbClr val="D4D4D4"/>
                </a:solidFill>
                <a:latin typeface="Consolas"/>
                <a:ea typeface="Consolas"/>
                <a:cs typeface="Consolas"/>
                <a:sym typeface="Consolas"/>
              </a:rPr>
              <a:t> Quantity </a:t>
            </a:r>
            <a:r>
              <a:rPr lang="en-US">
                <a:solidFill>
                  <a:srgbClr val="569CD6"/>
                </a:solidFill>
                <a:latin typeface="Consolas"/>
                <a:ea typeface="Consolas"/>
                <a:cs typeface="Consolas"/>
                <a:sym typeface="Consolas"/>
              </a:rPr>
              <a:t>DESC</a:t>
            </a:r>
            <a:r>
              <a:rPr lang="en-US">
                <a:solidFill>
                  <a:srgbClr val="D4D4D4"/>
                </a:solidFill>
                <a:latin typeface="Consolas"/>
                <a:ea typeface="Consolas"/>
                <a:cs typeface="Consolas"/>
                <a:sym typeface="Consolas"/>
              </a:rPr>
              <a:t>;</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575" name="Google Shape;575;p82"/>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Group Meetings  - Summary</a:t>
            </a:r>
            <a:endParaRPr/>
          </a:p>
        </p:txBody>
      </p:sp>
      <p:sp>
        <p:nvSpPr>
          <p:cNvPr id="131" name="Google Shape;131;p20"/>
          <p:cNvSpPr txBox="1"/>
          <p:nvPr>
            <p:ph idx="1" type="body"/>
          </p:nvPr>
        </p:nvSpPr>
        <p:spPr>
          <a:xfrm>
            <a:off x="838200" y="1825625"/>
            <a:ext cx="10804634" cy="3910807"/>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1750"/>
              <a:buChar char="•"/>
            </a:pPr>
            <a:r>
              <a:rPr lang="en-US" sz="1750"/>
              <a:t>Meeting 1: Initial start up of project. Set up long term milestones and first week goals  </a:t>
            </a:r>
            <a:endParaRPr sz="1750"/>
          </a:p>
          <a:p>
            <a:pPr indent="-228600" lvl="1" marL="685800" rtl="0" algn="l">
              <a:lnSpc>
                <a:spcPct val="70000"/>
              </a:lnSpc>
              <a:spcBef>
                <a:spcPts val="500"/>
              </a:spcBef>
              <a:spcAft>
                <a:spcPts val="0"/>
              </a:spcAft>
              <a:buClr>
                <a:schemeClr val="dk1"/>
              </a:buClr>
              <a:buSzPts val="1500"/>
              <a:buChar char="•"/>
            </a:pPr>
            <a:r>
              <a:rPr lang="en-US" sz="1500"/>
              <a:t>Date : 3/6/2019 </a:t>
            </a:r>
            <a:endParaRPr/>
          </a:p>
          <a:p>
            <a:pPr indent="-228600" lvl="1" marL="685800" rtl="0" algn="l">
              <a:lnSpc>
                <a:spcPct val="70000"/>
              </a:lnSpc>
              <a:spcBef>
                <a:spcPts val="500"/>
              </a:spcBef>
              <a:spcAft>
                <a:spcPts val="0"/>
              </a:spcAft>
              <a:buClr>
                <a:schemeClr val="dk1"/>
              </a:buClr>
              <a:buSzPts val="1500"/>
              <a:buChar char="•"/>
            </a:pPr>
            <a:r>
              <a:rPr lang="en-US" sz="1500"/>
              <a:t>Attendance: Jared Kopeloff, Alexis Montes, Komal Narine, Julien Bankier </a:t>
            </a:r>
            <a:endParaRPr sz="1500"/>
          </a:p>
          <a:p>
            <a:pPr indent="-228600" lvl="1" marL="685800" rtl="0" algn="l">
              <a:lnSpc>
                <a:spcPct val="70000"/>
              </a:lnSpc>
              <a:spcBef>
                <a:spcPts val="500"/>
              </a:spcBef>
              <a:spcAft>
                <a:spcPts val="0"/>
              </a:spcAft>
              <a:buClr>
                <a:schemeClr val="dk1"/>
              </a:buClr>
              <a:buSzPts val="1500"/>
              <a:buChar char="•"/>
            </a:pPr>
            <a:r>
              <a:rPr lang="en-US" sz="1500"/>
              <a:t>M</a:t>
            </a:r>
            <a:r>
              <a:rPr lang="en-US" sz="1500"/>
              <a:t>inutes</a:t>
            </a:r>
            <a:r>
              <a:rPr lang="en-US" sz="1500"/>
              <a:t>:</a:t>
            </a:r>
            <a:br>
              <a:rPr lang="en-US" sz="1500"/>
            </a:br>
            <a:r>
              <a:rPr lang="en-US" sz="1500"/>
              <a:t> a.) Set up meeting time for next time</a:t>
            </a:r>
            <a:br>
              <a:rPr lang="en-US" sz="1500"/>
            </a:br>
            <a:r>
              <a:rPr lang="en-US" sz="1500"/>
              <a:t> b.) Decide the roles</a:t>
            </a:r>
            <a:br>
              <a:rPr lang="en-US" sz="1500"/>
            </a:br>
            <a:r>
              <a:rPr lang="en-US" sz="1500"/>
              <a:t> c.) Decide how to move forward in coming weeks </a:t>
            </a:r>
            <a:endParaRPr sz="1500"/>
          </a:p>
          <a:p>
            <a:pPr indent="-133350" lvl="1" marL="685800" rtl="0" algn="l">
              <a:lnSpc>
                <a:spcPct val="70000"/>
              </a:lnSpc>
              <a:spcBef>
                <a:spcPts val="500"/>
              </a:spcBef>
              <a:spcAft>
                <a:spcPts val="0"/>
              </a:spcAft>
              <a:buClr>
                <a:schemeClr val="dk1"/>
              </a:buClr>
              <a:buSzPts val="1500"/>
              <a:buNone/>
            </a:pPr>
            <a:r>
              <a:t/>
            </a:r>
            <a:endParaRPr sz="1500"/>
          </a:p>
          <a:p>
            <a:pPr indent="-228600" lvl="0" marL="228600" rtl="0" algn="l">
              <a:lnSpc>
                <a:spcPct val="70000"/>
              </a:lnSpc>
              <a:spcBef>
                <a:spcPts val="1000"/>
              </a:spcBef>
              <a:spcAft>
                <a:spcPts val="0"/>
              </a:spcAft>
              <a:buClr>
                <a:schemeClr val="dk1"/>
              </a:buClr>
              <a:buSzPts val="1750"/>
              <a:buChar char="•"/>
            </a:pPr>
            <a:r>
              <a:rPr lang="en-US" sz="1750"/>
              <a:t>Meeting 2: Set up next goal and discussed any query issues</a:t>
            </a:r>
            <a:endParaRPr/>
          </a:p>
          <a:p>
            <a:pPr indent="-228600" lvl="1" marL="685800" rtl="0" algn="l">
              <a:lnSpc>
                <a:spcPct val="70000"/>
              </a:lnSpc>
              <a:spcBef>
                <a:spcPts val="500"/>
              </a:spcBef>
              <a:spcAft>
                <a:spcPts val="0"/>
              </a:spcAft>
              <a:buClr>
                <a:schemeClr val="dk1"/>
              </a:buClr>
              <a:buSzPts val="1500"/>
              <a:buChar char="•"/>
            </a:pPr>
            <a:r>
              <a:rPr lang="en-US" sz="1500"/>
              <a:t>Date : 3/10/2019</a:t>
            </a:r>
            <a:endParaRPr/>
          </a:p>
          <a:p>
            <a:pPr indent="-228600" lvl="1" marL="685800" rtl="0" algn="l">
              <a:lnSpc>
                <a:spcPct val="70000"/>
              </a:lnSpc>
              <a:spcBef>
                <a:spcPts val="500"/>
              </a:spcBef>
              <a:spcAft>
                <a:spcPts val="0"/>
              </a:spcAft>
              <a:buClr>
                <a:schemeClr val="dk1"/>
              </a:buClr>
              <a:buSzPts val="1500"/>
              <a:buChar char="•"/>
            </a:pPr>
            <a:r>
              <a:rPr lang="en-US" sz="1500"/>
              <a:t>Attendance: Jared Kopeloff, Alexis Montes, Komal Narine, Julien Bankier </a:t>
            </a:r>
            <a:endParaRPr sz="1500"/>
          </a:p>
          <a:p>
            <a:pPr indent="-228600" lvl="1" marL="685800" rtl="0" algn="l">
              <a:lnSpc>
                <a:spcPct val="70000"/>
              </a:lnSpc>
              <a:spcBef>
                <a:spcPts val="500"/>
              </a:spcBef>
              <a:spcAft>
                <a:spcPts val="0"/>
              </a:spcAft>
              <a:buClr>
                <a:schemeClr val="dk1"/>
              </a:buClr>
              <a:buSzPts val="1500"/>
              <a:buChar char="•"/>
            </a:pPr>
            <a:r>
              <a:rPr lang="en-US" sz="1500"/>
              <a:t>M</a:t>
            </a:r>
            <a:r>
              <a:rPr lang="en-US" sz="1500"/>
              <a:t>inutes</a:t>
            </a:r>
            <a:r>
              <a:rPr lang="en-US" sz="1500"/>
              <a:t>:</a:t>
            </a:r>
            <a:br>
              <a:rPr lang="en-US" sz="1500"/>
            </a:br>
            <a:r>
              <a:rPr lang="en-US" sz="1500"/>
              <a:t> a.) Discuss any issues with queries</a:t>
            </a:r>
            <a:br>
              <a:rPr lang="en-US" sz="1500"/>
            </a:br>
            <a:r>
              <a:rPr lang="en-US" sz="1500"/>
              <a:t> b.) Quick touch base</a:t>
            </a:r>
            <a:br>
              <a:rPr lang="en-US" sz="1500"/>
            </a:br>
            <a:r>
              <a:rPr lang="en-US" sz="1500"/>
              <a:t> </a:t>
            </a:r>
            <a:endParaRPr sz="1500"/>
          </a:p>
          <a:p>
            <a:pPr indent="-117475" lvl="0" marL="228600" rtl="0" algn="l">
              <a:lnSpc>
                <a:spcPct val="70000"/>
              </a:lnSpc>
              <a:spcBef>
                <a:spcPts val="1000"/>
              </a:spcBef>
              <a:spcAft>
                <a:spcPts val="0"/>
              </a:spcAft>
              <a:buClr>
                <a:schemeClr val="dk1"/>
              </a:buClr>
              <a:buSzPts val="1750"/>
              <a:buNone/>
            </a:pPr>
            <a:r>
              <a:t/>
            </a:r>
            <a:endParaRPr sz="1750"/>
          </a:p>
          <a:p>
            <a:pPr indent="0" lvl="0" marL="457200" rtl="0" algn="l">
              <a:lnSpc>
                <a:spcPct val="70000"/>
              </a:lnSpc>
              <a:spcBef>
                <a:spcPts val="500"/>
              </a:spcBef>
              <a:spcAft>
                <a:spcPts val="0"/>
              </a:spcAft>
              <a:buClr>
                <a:schemeClr val="dk1"/>
              </a:buClr>
              <a:buSzPts val="1750"/>
              <a:buNone/>
            </a:pPr>
            <a:br>
              <a:rPr lang="en-US" sz="1750"/>
            </a:br>
            <a:r>
              <a:rPr lang="en-US" sz="1750"/>
              <a:t> </a:t>
            </a:r>
            <a:endParaRPr sz="1750"/>
          </a:p>
          <a:p>
            <a:pPr indent="-133350" lvl="1" marL="685800" rtl="0" algn="l">
              <a:lnSpc>
                <a:spcPct val="70000"/>
              </a:lnSpc>
              <a:spcBef>
                <a:spcPts val="500"/>
              </a:spcBef>
              <a:spcAft>
                <a:spcPts val="0"/>
              </a:spcAft>
              <a:buClr>
                <a:schemeClr val="dk1"/>
              </a:buClr>
              <a:buSzPts val="1500"/>
              <a:buNone/>
            </a:pPr>
            <a:r>
              <a:t/>
            </a:r>
            <a:endParaRPr sz="1500"/>
          </a:p>
          <a:p>
            <a:pPr indent="-117475" lvl="0" marL="228600" rtl="0" algn="l">
              <a:lnSpc>
                <a:spcPct val="70000"/>
              </a:lnSpc>
              <a:spcBef>
                <a:spcPts val="1000"/>
              </a:spcBef>
              <a:spcAft>
                <a:spcPts val="0"/>
              </a:spcAft>
              <a:buClr>
                <a:schemeClr val="dk1"/>
              </a:buClr>
              <a:buSzPts val="1750"/>
              <a:buNone/>
            </a:pPr>
            <a:r>
              <a:t/>
            </a:r>
            <a:endParaRPr sz="1750"/>
          </a:p>
          <a:p>
            <a:pPr indent="-117475" lvl="0" marL="228600" rtl="0" algn="l">
              <a:lnSpc>
                <a:spcPct val="70000"/>
              </a:lnSpc>
              <a:spcBef>
                <a:spcPts val="1000"/>
              </a:spcBef>
              <a:spcAft>
                <a:spcPts val="0"/>
              </a:spcAft>
              <a:buClr>
                <a:schemeClr val="dk1"/>
              </a:buClr>
              <a:buSzPts val="1750"/>
              <a:buNone/>
            </a:pPr>
            <a:r>
              <a:t/>
            </a:r>
            <a:endParaRPr sz="175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12: Simple 12</a:t>
            </a:r>
            <a:endParaRPr/>
          </a:p>
        </p:txBody>
      </p:sp>
      <p:sp>
        <p:nvSpPr>
          <p:cNvPr id="581" name="Google Shape;581;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960"/>
              <a:buNone/>
            </a:pPr>
            <a:r>
              <a:rPr lang="en-US" sz="1960"/>
              <a:t>Proposition: Create a list of products and use a case statement where it printed if the items was in stock or not:</a:t>
            </a:r>
            <a:endParaRPr/>
          </a:p>
          <a:p>
            <a:pPr indent="0" lvl="0" marL="0" rtl="0" algn="l">
              <a:lnSpc>
                <a:spcPct val="70000"/>
              </a:lnSpc>
              <a:spcBef>
                <a:spcPts val="1000"/>
              </a:spcBef>
              <a:spcAft>
                <a:spcPts val="0"/>
              </a:spcAft>
              <a:buClr>
                <a:schemeClr val="dk1"/>
              </a:buClr>
              <a:buSzPts val="1960"/>
              <a:buNone/>
            </a:pPr>
            <a:r>
              <a:rPr lang="en-US" sz="1960"/>
              <a:t>Query:</a:t>
            </a:r>
            <a:endParaRPr/>
          </a:p>
          <a:p>
            <a:pPr indent="-228600" lvl="0" marL="228600" rtl="0" algn="l">
              <a:lnSpc>
                <a:spcPct val="70000"/>
              </a:lnSpc>
              <a:spcBef>
                <a:spcPts val="1000"/>
              </a:spcBef>
              <a:spcAft>
                <a:spcPts val="0"/>
              </a:spcAft>
              <a:buClr>
                <a:srgbClr val="569CD6"/>
              </a:buClr>
              <a:buSzPts val="1960"/>
              <a:buChar char="•"/>
            </a:pPr>
            <a:r>
              <a:rPr lang="en-US" sz="1960">
                <a:solidFill>
                  <a:srgbClr val="569CD6"/>
                </a:solidFill>
                <a:latin typeface="Consolas"/>
                <a:ea typeface="Consolas"/>
                <a:cs typeface="Consolas"/>
                <a:sym typeface="Consolas"/>
              </a:rPr>
              <a:t>USE</a:t>
            </a:r>
            <a:r>
              <a:rPr lang="en-US" sz="196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1960"/>
              <a:buChar char="•"/>
            </a:pPr>
            <a:br>
              <a:rPr lang="en-US" sz="1960">
                <a:solidFill>
                  <a:srgbClr val="D4D4D4"/>
                </a:solidFill>
                <a:latin typeface="Consolas"/>
                <a:ea typeface="Consolas"/>
                <a:cs typeface="Consolas"/>
                <a:sym typeface="Consolas"/>
              </a:rPr>
            </a:br>
            <a:r>
              <a:rPr lang="en-US" sz="1960">
                <a:solidFill>
                  <a:srgbClr val="569CD6"/>
                </a:solidFill>
                <a:latin typeface="Consolas"/>
                <a:ea typeface="Consolas"/>
                <a:cs typeface="Consolas"/>
                <a:sym typeface="Consolas"/>
              </a:rPr>
              <a:t>SELECT</a:t>
            </a:r>
            <a:r>
              <a:rPr lang="en-US" sz="1960">
                <a:solidFill>
                  <a:srgbClr val="D4D4D4"/>
                </a:solidFill>
                <a:latin typeface="Consolas"/>
                <a:ea typeface="Consolas"/>
                <a:cs typeface="Consolas"/>
                <a:sym typeface="Consolas"/>
              </a:rPr>
              <a:t> ProductID</a:t>
            </a:r>
            <a:endParaRPr sz="196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960"/>
              <a:buChar char="•"/>
            </a:pP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CASE</a:t>
            </a:r>
            <a:r>
              <a:rPr lang="en-US" sz="196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1960"/>
              <a:buChar char="•"/>
            </a:pP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WHEN</a:t>
            </a:r>
            <a:r>
              <a:rPr lang="en-US" sz="1960">
                <a:solidFill>
                  <a:srgbClr val="D4D4D4"/>
                </a:solidFill>
                <a:latin typeface="Consolas"/>
                <a:ea typeface="Consolas"/>
                <a:cs typeface="Consolas"/>
                <a:sym typeface="Consolas"/>
              </a:rPr>
              <a:t> Quantity = </a:t>
            </a:r>
            <a:r>
              <a:rPr lang="en-US" sz="1960">
                <a:solidFill>
                  <a:srgbClr val="B5CEA8"/>
                </a:solidFill>
                <a:latin typeface="Consolas"/>
                <a:ea typeface="Consolas"/>
                <a:cs typeface="Consolas"/>
                <a:sym typeface="Consolas"/>
              </a:rPr>
              <a:t>0</a:t>
            </a:r>
            <a:endParaRPr sz="196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960"/>
              <a:buChar char="•"/>
            </a:pP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THEN</a:t>
            </a:r>
            <a:r>
              <a:rPr lang="en-US" sz="1960">
                <a:solidFill>
                  <a:srgbClr val="D4D4D4"/>
                </a:solidFill>
                <a:latin typeface="Consolas"/>
                <a:ea typeface="Consolas"/>
                <a:cs typeface="Consolas"/>
                <a:sym typeface="Consolas"/>
              </a:rPr>
              <a:t> </a:t>
            </a:r>
            <a:r>
              <a:rPr lang="en-US" sz="1960">
                <a:solidFill>
                  <a:srgbClr val="CE9178"/>
                </a:solidFill>
                <a:latin typeface="Consolas"/>
                <a:ea typeface="Consolas"/>
                <a:cs typeface="Consolas"/>
                <a:sym typeface="Consolas"/>
              </a:rPr>
              <a:t>'Out Of Stock'</a:t>
            </a:r>
            <a:endParaRPr sz="196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960"/>
              <a:buChar char="•"/>
            </a:pP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ELSE</a:t>
            </a:r>
            <a:r>
              <a:rPr lang="en-US" sz="1960">
                <a:solidFill>
                  <a:srgbClr val="D4D4D4"/>
                </a:solidFill>
                <a:latin typeface="Consolas"/>
                <a:ea typeface="Consolas"/>
                <a:cs typeface="Consolas"/>
                <a:sym typeface="Consolas"/>
              </a:rPr>
              <a:t> </a:t>
            </a:r>
            <a:r>
              <a:rPr lang="en-US" sz="1960">
                <a:solidFill>
                  <a:srgbClr val="CE9178"/>
                </a:solidFill>
                <a:latin typeface="Consolas"/>
                <a:ea typeface="Consolas"/>
                <a:cs typeface="Consolas"/>
                <a:sym typeface="Consolas"/>
              </a:rPr>
              <a:t>'In Stock'</a:t>
            </a:r>
            <a:endParaRPr sz="196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960"/>
              <a:buChar char="•"/>
            </a:pP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END</a:t>
            </a:r>
            <a:r>
              <a:rPr lang="en-US" sz="1960">
                <a:solidFill>
                  <a:srgbClr val="D4D4D4"/>
                </a:solidFill>
                <a:latin typeface="Consolas"/>
                <a:ea typeface="Consolas"/>
                <a:cs typeface="Consolas"/>
                <a:sym typeface="Consolas"/>
              </a:rPr>
              <a:t> </a:t>
            </a:r>
            <a:r>
              <a:rPr lang="en-US" sz="1960">
                <a:solidFill>
                  <a:srgbClr val="569CD6"/>
                </a:solidFill>
                <a:latin typeface="Consolas"/>
                <a:ea typeface="Consolas"/>
                <a:cs typeface="Consolas"/>
                <a:sym typeface="Consolas"/>
              </a:rPr>
              <a:t>AS</a:t>
            </a:r>
            <a:r>
              <a:rPr lang="en-US" sz="1960">
                <a:solidFill>
                  <a:srgbClr val="D4D4D4"/>
                </a:solidFill>
                <a:latin typeface="Consolas"/>
                <a:ea typeface="Consolas"/>
                <a:cs typeface="Consolas"/>
                <a:sym typeface="Consolas"/>
              </a:rPr>
              <a:t> [Status]</a:t>
            </a:r>
            <a:endParaRPr/>
          </a:p>
          <a:p>
            <a:pPr indent="-228600" lvl="0" marL="228600" rtl="0" algn="l">
              <a:lnSpc>
                <a:spcPct val="70000"/>
              </a:lnSpc>
              <a:spcBef>
                <a:spcPts val="1000"/>
              </a:spcBef>
              <a:spcAft>
                <a:spcPts val="0"/>
              </a:spcAft>
              <a:buClr>
                <a:srgbClr val="569CD6"/>
              </a:buClr>
              <a:buSzPts val="1960"/>
              <a:buChar char="•"/>
            </a:pPr>
            <a:r>
              <a:rPr lang="en-US" sz="1960">
                <a:solidFill>
                  <a:srgbClr val="569CD6"/>
                </a:solidFill>
                <a:latin typeface="Consolas"/>
                <a:ea typeface="Consolas"/>
                <a:cs typeface="Consolas"/>
                <a:sym typeface="Consolas"/>
              </a:rPr>
              <a:t>FROM</a:t>
            </a:r>
            <a:r>
              <a:rPr lang="en-US" sz="1960">
                <a:solidFill>
                  <a:srgbClr val="D4D4D4"/>
                </a:solidFill>
                <a:latin typeface="Consolas"/>
                <a:ea typeface="Consolas"/>
                <a:cs typeface="Consolas"/>
                <a:sym typeface="Consolas"/>
              </a:rPr>
              <a:t> Production.ProductInventory</a:t>
            </a:r>
            <a:endParaRPr sz="196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960"/>
              <a:buChar char="•"/>
            </a:pPr>
            <a:r>
              <a:rPr lang="en-US" sz="1960">
                <a:solidFill>
                  <a:srgbClr val="569CD6"/>
                </a:solidFill>
                <a:latin typeface="Consolas"/>
                <a:ea typeface="Consolas"/>
                <a:cs typeface="Consolas"/>
                <a:sym typeface="Consolas"/>
              </a:rPr>
              <a:t>ORDER BY</a:t>
            </a:r>
            <a:r>
              <a:rPr lang="en-US" sz="1960">
                <a:solidFill>
                  <a:srgbClr val="D4D4D4"/>
                </a:solidFill>
                <a:latin typeface="Consolas"/>
                <a:ea typeface="Consolas"/>
                <a:cs typeface="Consolas"/>
                <a:sym typeface="Consolas"/>
              </a:rPr>
              <a:t> ProductID;</a:t>
            </a:r>
            <a:endParaRPr/>
          </a:p>
          <a:p>
            <a:pPr indent="0" lvl="0" marL="0" rtl="0" algn="l">
              <a:lnSpc>
                <a:spcPct val="70000"/>
              </a:lnSpc>
              <a:spcBef>
                <a:spcPts val="1000"/>
              </a:spcBef>
              <a:spcAft>
                <a:spcPts val="0"/>
              </a:spcAft>
              <a:buClr>
                <a:schemeClr val="dk1"/>
              </a:buClr>
              <a:buSzPts val="1960"/>
              <a:buNone/>
            </a:pPr>
            <a:r>
              <a:t/>
            </a:r>
            <a:endParaRPr sz="1960"/>
          </a:p>
        </p:txBody>
      </p:sp>
      <p:pic>
        <p:nvPicPr>
          <p:cNvPr id="582" name="Google Shape;582;p83"/>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13: Medium 1</a:t>
            </a:r>
            <a:endParaRPr/>
          </a:p>
        </p:txBody>
      </p:sp>
      <p:sp>
        <p:nvSpPr>
          <p:cNvPr id="588" name="Google Shape;588;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40"/>
              <a:buNone/>
            </a:pPr>
            <a:r>
              <a:rPr lang="en-US" sz="1540"/>
              <a:t>Proposition: Find the list of employees who have birthdays in March</a:t>
            </a:r>
            <a:endParaRPr/>
          </a:p>
          <a:p>
            <a:pPr indent="0" lvl="0" marL="0" rtl="0" algn="l">
              <a:lnSpc>
                <a:spcPct val="70000"/>
              </a:lnSpc>
              <a:spcBef>
                <a:spcPts val="1000"/>
              </a:spcBef>
              <a:spcAft>
                <a:spcPts val="0"/>
              </a:spcAft>
              <a:buClr>
                <a:schemeClr val="dk1"/>
              </a:buClr>
              <a:buSzPts val="1540"/>
              <a:buNone/>
            </a:pPr>
            <a:r>
              <a:rPr lang="en-US" sz="1540"/>
              <a:t>Query:</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USE</a:t>
            </a:r>
            <a:r>
              <a:rPr lang="en-US" sz="154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1540"/>
              <a:buChar char="•"/>
            </a:pPr>
            <a:br>
              <a:rPr lang="en-US" sz="1540">
                <a:solidFill>
                  <a:srgbClr val="D4D4D4"/>
                </a:solidFill>
                <a:latin typeface="Consolas"/>
                <a:ea typeface="Consolas"/>
                <a:cs typeface="Consolas"/>
                <a:sym typeface="Consolas"/>
              </a:rPr>
            </a:br>
            <a:r>
              <a:rPr lang="en-US" sz="1540">
                <a:solidFill>
                  <a:srgbClr val="569CD6"/>
                </a:solidFill>
                <a:latin typeface="Consolas"/>
                <a:ea typeface="Consolas"/>
                <a:cs typeface="Consolas"/>
                <a:sym typeface="Consolas"/>
              </a:rPr>
              <a:t>SELECT</a:t>
            </a:r>
            <a:r>
              <a:rPr lang="en-US" sz="1540">
                <a:solidFill>
                  <a:srgbClr val="D4D4D4"/>
                </a:solidFill>
                <a:latin typeface="Consolas"/>
                <a:ea typeface="Consolas"/>
                <a:cs typeface="Consolas"/>
                <a:sym typeface="Consolas"/>
              </a:rPr>
              <a:t> HumanResources.Employee.BusinessEntityID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,BirthDate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,Person.Person.FirstName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,Person.Person.LastName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FROM</a:t>
            </a:r>
            <a:r>
              <a:rPr lang="en-US" sz="1540">
                <a:solidFill>
                  <a:srgbClr val="D4D4D4"/>
                </a:solidFill>
                <a:latin typeface="Consolas"/>
                <a:ea typeface="Consolas"/>
                <a:cs typeface="Consolas"/>
                <a:sym typeface="Consolas"/>
              </a:rPr>
              <a:t> HumanResources.Employee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INNER JOIN</a:t>
            </a:r>
            <a:r>
              <a:rPr lang="en-US" sz="1540">
                <a:solidFill>
                  <a:srgbClr val="D4D4D4"/>
                </a:solidFill>
                <a:latin typeface="Consolas"/>
                <a:ea typeface="Consolas"/>
                <a:cs typeface="Consolas"/>
                <a:sym typeface="Consolas"/>
              </a:rPr>
              <a:t> Person.Person </a:t>
            </a:r>
            <a:r>
              <a:rPr lang="en-US" sz="1540">
                <a:solidFill>
                  <a:srgbClr val="569CD6"/>
                </a:solidFill>
                <a:latin typeface="Consolas"/>
                <a:ea typeface="Consolas"/>
                <a:cs typeface="Consolas"/>
                <a:sym typeface="Consolas"/>
              </a:rPr>
              <a:t>ON</a:t>
            </a:r>
            <a:r>
              <a:rPr lang="en-US" sz="1540">
                <a:solidFill>
                  <a:srgbClr val="D4D4D4"/>
                </a:solidFill>
                <a:latin typeface="Consolas"/>
                <a:ea typeface="Consolas"/>
                <a:cs typeface="Consolas"/>
                <a:sym typeface="Consolas"/>
              </a:rPr>
              <a:t> Person.Person.BusinessEntityID = HumanResources.Employee.BusinessEntityID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WHERE</a:t>
            </a:r>
            <a:r>
              <a:rPr lang="en-US" sz="1540">
                <a:solidFill>
                  <a:srgbClr val="D4D4D4"/>
                </a:solidFill>
                <a:latin typeface="Consolas"/>
                <a:ea typeface="Consolas"/>
                <a:cs typeface="Consolas"/>
                <a:sym typeface="Consolas"/>
              </a:rPr>
              <a:t> </a:t>
            </a:r>
            <a:r>
              <a:rPr lang="en-US" sz="1540">
                <a:solidFill>
                  <a:srgbClr val="DCDCAA"/>
                </a:solidFill>
                <a:latin typeface="Consolas"/>
                <a:ea typeface="Consolas"/>
                <a:cs typeface="Consolas"/>
                <a:sym typeface="Consolas"/>
              </a:rPr>
              <a:t>DATEPART</a:t>
            </a:r>
            <a:r>
              <a:rPr lang="en-US" sz="1540">
                <a:solidFill>
                  <a:srgbClr val="D4D4D4"/>
                </a:solidFill>
                <a:latin typeface="Consolas"/>
                <a:ea typeface="Consolas"/>
                <a:cs typeface="Consolas"/>
                <a:sym typeface="Consolas"/>
              </a:rPr>
              <a:t>(</a:t>
            </a:r>
            <a:r>
              <a:rPr lang="en-US" sz="1540">
                <a:solidFill>
                  <a:srgbClr val="DCDCAA"/>
                </a:solidFill>
                <a:latin typeface="Consolas"/>
                <a:ea typeface="Consolas"/>
                <a:cs typeface="Consolas"/>
                <a:sym typeface="Consolas"/>
              </a:rPr>
              <a:t>month</a:t>
            </a:r>
            <a:r>
              <a:rPr lang="en-US" sz="1540">
                <a:solidFill>
                  <a:srgbClr val="D4D4D4"/>
                </a:solidFill>
                <a:latin typeface="Consolas"/>
                <a:ea typeface="Consolas"/>
                <a:cs typeface="Consolas"/>
                <a:sym typeface="Consolas"/>
              </a:rPr>
              <a:t>, BirthDate) = </a:t>
            </a:r>
            <a:r>
              <a:rPr lang="en-US" sz="1540">
                <a:solidFill>
                  <a:srgbClr val="B5CEA8"/>
                </a:solidFill>
                <a:latin typeface="Consolas"/>
                <a:ea typeface="Consolas"/>
                <a:cs typeface="Consolas"/>
                <a:sym typeface="Consolas"/>
              </a:rPr>
              <a:t>3</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GROUP BY</a:t>
            </a:r>
            <a:r>
              <a:rPr lang="en-US" sz="1540">
                <a:solidFill>
                  <a:srgbClr val="D4D4D4"/>
                </a:solidFill>
                <a:latin typeface="Consolas"/>
                <a:ea typeface="Consolas"/>
                <a:cs typeface="Consolas"/>
                <a:sym typeface="Consolas"/>
              </a:rPr>
              <a:t> HumanResources.Employee.BusinessEntityID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,Person.Person.FirstName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,Person.Person.LastName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,BirthDate;</a:t>
            </a:r>
            <a:endParaRPr/>
          </a:p>
          <a:p>
            <a:pPr indent="0" lvl="0" marL="0" rtl="0" algn="l">
              <a:lnSpc>
                <a:spcPct val="70000"/>
              </a:lnSpc>
              <a:spcBef>
                <a:spcPts val="1000"/>
              </a:spcBef>
              <a:spcAft>
                <a:spcPts val="0"/>
              </a:spcAft>
              <a:buClr>
                <a:schemeClr val="dk1"/>
              </a:buClr>
              <a:buSzPts val="1540"/>
              <a:buNone/>
            </a:pPr>
            <a:r>
              <a:t/>
            </a:r>
            <a:endParaRPr sz="1540"/>
          </a:p>
        </p:txBody>
      </p:sp>
      <p:pic>
        <p:nvPicPr>
          <p:cNvPr id="589" name="Google Shape;589;p84"/>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14: Medium 2</a:t>
            </a:r>
            <a:endParaRPr/>
          </a:p>
        </p:txBody>
      </p:sp>
      <p:sp>
        <p:nvSpPr>
          <p:cNvPr id="595" name="Google Shape;595;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330"/>
              <a:buNone/>
            </a:pPr>
            <a:r>
              <a:rPr lang="en-US" sz="1330"/>
              <a:t>Proposition:  Create a list of products that the company sells and calculate the amount of profit is made on each item</a:t>
            </a:r>
            <a:endParaRPr/>
          </a:p>
          <a:p>
            <a:pPr indent="0" lvl="0" marL="0" rtl="0" algn="l">
              <a:lnSpc>
                <a:spcPct val="70000"/>
              </a:lnSpc>
              <a:spcBef>
                <a:spcPts val="1000"/>
              </a:spcBef>
              <a:spcAft>
                <a:spcPts val="0"/>
              </a:spcAft>
              <a:buClr>
                <a:schemeClr val="dk1"/>
              </a:buClr>
              <a:buSzPts val="1330"/>
              <a:buNone/>
            </a:pPr>
            <a:r>
              <a:rPr lang="en-US" sz="1330"/>
              <a:t>Query:</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USE</a:t>
            </a:r>
            <a:r>
              <a:rPr lang="en-US" sz="133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1330"/>
              <a:buChar char="•"/>
            </a:pPr>
            <a:br>
              <a:rPr lang="en-US" sz="1330">
                <a:solidFill>
                  <a:srgbClr val="D4D4D4"/>
                </a:solidFill>
                <a:latin typeface="Consolas"/>
                <a:ea typeface="Consolas"/>
                <a:cs typeface="Consolas"/>
                <a:sym typeface="Consolas"/>
              </a:rPr>
            </a:br>
            <a:r>
              <a:rPr lang="en-US" sz="1330">
                <a:solidFill>
                  <a:srgbClr val="569CD6"/>
                </a:solidFill>
                <a:latin typeface="Consolas"/>
                <a:ea typeface="Consolas"/>
                <a:cs typeface="Consolas"/>
                <a:sym typeface="Consolas"/>
              </a:rPr>
              <a:t>SELECT</a:t>
            </a:r>
            <a:r>
              <a:rPr lang="en-US" sz="1330">
                <a:solidFill>
                  <a:srgbClr val="D4D4D4"/>
                </a:solidFill>
                <a:latin typeface="Consolas"/>
                <a:ea typeface="Consolas"/>
                <a:cs typeface="Consolas"/>
                <a:sym typeface="Consolas"/>
              </a:rPr>
              <a:t> P.ProductID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,P.Name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,ProductNumber</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DCDCAA"/>
                </a:solidFill>
                <a:latin typeface="Consolas"/>
                <a:ea typeface="Consolas"/>
                <a:cs typeface="Consolas"/>
                <a:sym typeface="Consolas"/>
              </a:rPr>
              <a:t>ROUND</a:t>
            </a:r>
            <a:r>
              <a:rPr lang="en-US" sz="1330">
                <a:solidFill>
                  <a:srgbClr val="D4D4D4"/>
                </a:solidFill>
                <a:latin typeface="Consolas"/>
                <a:ea typeface="Consolas"/>
                <a:cs typeface="Consolas"/>
                <a:sym typeface="Consolas"/>
              </a:rPr>
              <a:t>(P.ListPrice - PCH.StandardCost, </a:t>
            </a:r>
            <a:r>
              <a:rPr lang="en-US" sz="1330">
                <a:solidFill>
                  <a:srgbClr val="B5CEA8"/>
                </a:solidFill>
                <a:latin typeface="Consolas"/>
                <a:ea typeface="Consolas"/>
                <a:cs typeface="Consolas"/>
                <a:sym typeface="Consolas"/>
              </a:rPr>
              <a:t>2</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[Total Profit]</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FROM</a:t>
            </a:r>
            <a:r>
              <a:rPr lang="en-US" sz="1330">
                <a:solidFill>
                  <a:srgbClr val="D4D4D4"/>
                </a:solidFill>
                <a:latin typeface="Consolas"/>
                <a:ea typeface="Consolas"/>
                <a:cs typeface="Consolas"/>
                <a:sym typeface="Consolas"/>
              </a:rPr>
              <a:t> Production.Product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P</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INNER JOIN</a:t>
            </a:r>
            <a:r>
              <a:rPr lang="en-US" sz="1330">
                <a:solidFill>
                  <a:srgbClr val="D4D4D4"/>
                </a:solidFill>
                <a:latin typeface="Consolas"/>
                <a:ea typeface="Consolas"/>
                <a:cs typeface="Consolas"/>
                <a:sym typeface="Consolas"/>
              </a:rPr>
              <a:t> Production.ProductCostHistory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PCH </a:t>
            </a:r>
            <a:r>
              <a:rPr lang="en-US" sz="1330">
                <a:solidFill>
                  <a:srgbClr val="569CD6"/>
                </a:solidFill>
                <a:latin typeface="Consolas"/>
                <a:ea typeface="Consolas"/>
                <a:cs typeface="Consolas"/>
                <a:sym typeface="Consolas"/>
              </a:rPr>
              <a:t>ON</a:t>
            </a:r>
            <a:r>
              <a:rPr lang="en-US" sz="1330">
                <a:solidFill>
                  <a:srgbClr val="D4D4D4"/>
                </a:solidFill>
                <a:latin typeface="Consolas"/>
                <a:ea typeface="Consolas"/>
                <a:cs typeface="Consolas"/>
                <a:sym typeface="Consolas"/>
              </a:rPr>
              <a:t> PCH.ProductID = P.ProductID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GROUP BY</a:t>
            </a:r>
            <a:r>
              <a:rPr lang="en-US" sz="1330">
                <a:solidFill>
                  <a:srgbClr val="D4D4D4"/>
                </a:solidFill>
                <a:latin typeface="Consolas"/>
                <a:ea typeface="Consolas"/>
                <a:cs typeface="Consolas"/>
                <a:sym typeface="Consolas"/>
              </a:rPr>
              <a:t> P.ProductID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,P.Name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,ProductNumber</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,P.ListPrice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,PCH.StandardCost</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ORDER BY</a:t>
            </a:r>
            <a:r>
              <a:rPr lang="en-US" sz="1330">
                <a:solidFill>
                  <a:srgbClr val="D4D4D4"/>
                </a:solidFill>
                <a:latin typeface="Consolas"/>
                <a:ea typeface="Consolas"/>
                <a:cs typeface="Consolas"/>
                <a:sym typeface="Consolas"/>
              </a:rPr>
              <a:t> [Total Profit] </a:t>
            </a:r>
            <a:r>
              <a:rPr lang="en-US" sz="1330">
                <a:solidFill>
                  <a:srgbClr val="569CD6"/>
                </a:solidFill>
                <a:latin typeface="Consolas"/>
                <a:ea typeface="Consolas"/>
                <a:cs typeface="Consolas"/>
                <a:sym typeface="Consolas"/>
              </a:rPr>
              <a:t>DESC</a:t>
            </a:r>
            <a:r>
              <a:rPr lang="en-US" sz="133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1330"/>
              <a:buNone/>
            </a:pPr>
            <a:r>
              <a:t/>
            </a:r>
            <a:endParaRPr sz="1330"/>
          </a:p>
        </p:txBody>
      </p:sp>
      <p:pic>
        <p:nvPicPr>
          <p:cNvPr id="596" name="Google Shape;596;p85"/>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15: Medium 3</a:t>
            </a:r>
            <a:endParaRPr/>
          </a:p>
        </p:txBody>
      </p:sp>
      <p:sp>
        <p:nvSpPr>
          <p:cNvPr id="602" name="Google Shape;602;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rPr lang="en-US" sz="700"/>
              <a:t>Proposition: Show the list of employees, with the date of their end of 2 week probation and if they are still under probation, by comparing todays date and the date their probation ends</a:t>
            </a:r>
            <a:endParaRPr/>
          </a:p>
          <a:p>
            <a:pPr indent="0" lvl="0" marL="0" rtl="0" algn="l">
              <a:lnSpc>
                <a:spcPct val="70000"/>
              </a:lnSpc>
              <a:spcBef>
                <a:spcPts val="1000"/>
              </a:spcBef>
              <a:spcAft>
                <a:spcPts val="0"/>
              </a:spcAft>
              <a:buClr>
                <a:schemeClr val="dk1"/>
              </a:buClr>
              <a:buSzPts val="700"/>
              <a:buNone/>
            </a:pPr>
            <a:r>
              <a:rPr lang="en-US" sz="700"/>
              <a:t>Query:</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USE</a:t>
            </a:r>
            <a:r>
              <a:rPr lang="en-US" sz="70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569CD6"/>
                </a:solidFill>
                <a:latin typeface="Consolas"/>
                <a:ea typeface="Consolas"/>
                <a:cs typeface="Consolas"/>
                <a:sym typeface="Consolas"/>
              </a:rPr>
              <a:t>SELECT</a:t>
            </a:r>
            <a:r>
              <a:rPr lang="en-US" sz="700">
                <a:solidFill>
                  <a:srgbClr val="D4D4D4"/>
                </a:solidFill>
                <a:latin typeface="Consolas"/>
                <a:ea typeface="Consolas"/>
                <a:cs typeface="Consolas"/>
                <a:sym typeface="Consolas"/>
              </a:rPr>
              <a:t> E.BusinessEntityID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,E.JobTitle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,E.HireDate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DATEADD</a:t>
            </a:r>
            <a:r>
              <a:rPr lang="en-US" sz="700">
                <a:solidFill>
                  <a:srgbClr val="D4D4D4"/>
                </a:solidFill>
                <a:latin typeface="Consolas"/>
                <a:ea typeface="Consolas"/>
                <a:cs typeface="Consolas"/>
                <a:sym typeface="Consolas"/>
              </a:rPr>
              <a:t>(week,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E.HireDate)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[End of Propation Date]</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CASE</a:t>
            </a: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WHEN</a:t>
            </a: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DATEADD</a:t>
            </a:r>
            <a:r>
              <a:rPr lang="en-US" sz="700">
                <a:solidFill>
                  <a:srgbClr val="D4D4D4"/>
                </a:solidFill>
                <a:latin typeface="Consolas"/>
                <a:ea typeface="Consolas"/>
                <a:cs typeface="Consolas"/>
                <a:sym typeface="Consolas"/>
              </a:rPr>
              <a:t>(week,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E.HireDate) &lt; </a:t>
            </a:r>
            <a:r>
              <a:rPr lang="en-US" sz="700">
                <a:solidFill>
                  <a:srgbClr val="DCDCAA"/>
                </a:solidFill>
                <a:latin typeface="Consolas"/>
                <a:ea typeface="Consolas"/>
                <a:cs typeface="Consolas"/>
                <a:sym typeface="Consolas"/>
              </a:rPr>
              <a:t>SYSDATETIME</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THEN</a:t>
            </a: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'Passed'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ELSE</a:t>
            </a: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'Still Under'</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END</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[Status]</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FROM</a:t>
            </a:r>
            <a:r>
              <a:rPr lang="en-US" sz="700">
                <a:solidFill>
                  <a:srgbClr val="D4D4D4"/>
                </a:solidFill>
                <a:latin typeface="Consolas"/>
                <a:ea typeface="Consolas"/>
                <a:cs typeface="Consolas"/>
                <a:sym typeface="Consolas"/>
              </a:rPr>
              <a:t> HumanResources.Employee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E</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Person.Person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P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P.BusinessEntityID = E.BusinessEntityID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GROUP BY</a:t>
            </a:r>
            <a:r>
              <a:rPr lang="en-US" sz="700">
                <a:solidFill>
                  <a:srgbClr val="D4D4D4"/>
                </a:solidFill>
                <a:latin typeface="Consolas"/>
                <a:ea typeface="Consolas"/>
                <a:cs typeface="Consolas"/>
                <a:sym typeface="Consolas"/>
              </a:rPr>
              <a:t> E.BusinessEntityID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,E.JobTitle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,E.HireDate;</a:t>
            </a:r>
            <a:endParaRPr/>
          </a:p>
          <a:p>
            <a:pPr indent="0" lvl="0" marL="0" rtl="0" algn="l">
              <a:lnSpc>
                <a:spcPct val="70000"/>
              </a:lnSpc>
              <a:spcBef>
                <a:spcPts val="1000"/>
              </a:spcBef>
              <a:spcAft>
                <a:spcPts val="0"/>
              </a:spcAft>
              <a:buClr>
                <a:schemeClr val="dk1"/>
              </a:buClr>
              <a:buSzPts val="700"/>
              <a:buNone/>
            </a:pPr>
            <a:r>
              <a:t/>
            </a:r>
            <a:endParaRPr sz="700"/>
          </a:p>
        </p:txBody>
      </p:sp>
      <p:pic>
        <p:nvPicPr>
          <p:cNvPr id="603" name="Google Shape;603;p86"/>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16: Medium 4</a:t>
            </a:r>
            <a:endParaRPr/>
          </a:p>
        </p:txBody>
      </p:sp>
      <p:sp>
        <p:nvSpPr>
          <p:cNvPr id="609" name="Google Shape;609;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rPr lang="en-US" sz="700"/>
              <a:t>Proposition: Create a summery table of Sales persons from within the company, and create a column using a case statement to see if they have met their quota</a:t>
            </a:r>
            <a:endParaRPr/>
          </a:p>
          <a:p>
            <a:pPr indent="0" lvl="0" marL="0" rtl="0" algn="l">
              <a:lnSpc>
                <a:spcPct val="70000"/>
              </a:lnSpc>
              <a:spcBef>
                <a:spcPts val="1000"/>
              </a:spcBef>
              <a:spcAft>
                <a:spcPts val="0"/>
              </a:spcAft>
              <a:buClr>
                <a:schemeClr val="dk1"/>
              </a:buClr>
              <a:buSzPts val="700"/>
              <a:buNone/>
            </a:pPr>
            <a:r>
              <a:rPr lang="en-US" sz="700"/>
              <a:t>Query:</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USE</a:t>
            </a:r>
            <a:r>
              <a:rPr lang="en-US" sz="70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569CD6"/>
                </a:solidFill>
                <a:latin typeface="Consolas"/>
                <a:ea typeface="Consolas"/>
                <a:cs typeface="Consolas"/>
                <a:sym typeface="Consolas"/>
              </a:rPr>
              <a:t>SELECT</a:t>
            </a:r>
            <a:r>
              <a:rPr lang="en-US" sz="700">
                <a:solidFill>
                  <a:srgbClr val="D4D4D4"/>
                </a:solidFill>
                <a:latin typeface="Consolas"/>
                <a:ea typeface="Consolas"/>
                <a:cs typeface="Consolas"/>
                <a:sym typeface="Consolas"/>
              </a:rPr>
              <a:t> SP.BusinessEntityID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,P.MiddleName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,SP.SalesQuota</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,SP.Bonus</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(SP.SalesYTD,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[Sales YTD]</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(SP.SalesLastYear,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[Sales Last Year]</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CASE</a:t>
            </a: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WHEN</a:t>
            </a:r>
            <a:r>
              <a:rPr lang="en-US" sz="700">
                <a:solidFill>
                  <a:srgbClr val="D4D4D4"/>
                </a:solidFill>
                <a:latin typeface="Consolas"/>
                <a:ea typeface="Consolas"/>
                <a:cs typeface="Consolas"/>
                <a:sym typeface="Consolas"/>
              </a:rPr>
              <a:t> SalesYTD &gt; SalesQuota</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THEN</a:t>
            </a: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'Quota Met'</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ELSE</a:t>
            </a: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'Quota not yet met'</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END</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[Quota Status]</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FROM</a:t>
            </a:r>
            <a:r>
              <a:rPr lang="en-US" sz="700">
                <a:solidFill>
                  <a:srgbClr val="D4D4D4"/>
                </a:solidFill>
                <a:latin typeface="Consolas"/>
                <a:ea typeface="Consolas"/>
                <a:cs typeface="Consolas"/>
                <a:sym typeface="Consolas"/>
              </a:rPr>
              <a:t> Sales.SalesPerson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SP</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Person.Person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P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SP.BusinessEntityID = P.BusinessEntityID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WHERE</a:t>
            </a:r>
            <a:r>
              <a:rPr lang="en-US" sz="700">
                <a:solidFill>
                  <a:srgbClr val="D4D4D4"/>
                </a:solidFill>
                <a:latin typeface="Consolas"/>
                <a:ea typeface="Consolas"/>
                <a:cs typeface="Consolas"/>
                <a:sym typeface="Consolas"/>
              </a:rPr>
              <a:t> SP.SalesQuota </a:t>
            </a:r>
            <a:r>
              <a:rPr lang="en-US" sz="700">
                <a:solidFill>
                  <a:srgbClr val="569CD6"/>
                </a:solidFill>
                <a:latin typeface="Consolas"/>
                <a:ea typeface="Consolas"/>
                <a:cs typeface="Consolas"/>
                <a:sym typeface="Consolas"/>
              </a:rPr>
              <a:t>IS</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NOT</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NULL</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AND</a:t>
            </a:r>
            <a:r>
              <a:rPr lang="en-US" sz="700">
                <a:solidFill>
                  <a:srgbClr val="D4D4D4"/>
                </a:solidFill>
                <a:latin typeface="Consolas"/>
                <a:ea typeface="Consolas"/>
                <a:cs typeface="Consolas"/>
                <a:sym typeface="Consolas"/>
              </a:rPr>
              <a:t> SP.SalesLastYear </a:t>
            </a:r>
            <a:r>
              <a:rPr lang="en-US" sz="700">
                <a:solidFill>
                  <a:srgbClr val="569CD6"/>
                </a:solidFill>
                <a:latin typeface="Consolas"/>
                <a:ea typeface="Consolas"/>
                <a:cs typeface="Consolas"/>
                <a:sym typeface="Consolas"/>
              </a:rPr>
              <a:t>IS</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NOT</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NULL</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AND</a:t>
            </a:r>
            <a:r>
              <a:rPr lang="en-US" sz="700">
                <a:solidFill>
                  <a:srgbClr val="D4D4D4"/>
                </a:solidFill>
                <a:latin typeface="Consolas"/>
                <a:ea typeface="Consolas"/>
                <a:cs typeface="Consolas"/>
                <a:sym typeface="Consolas"/>
              </a:rPr>
              <a:t> SP.SalesLastYear != </a:t>
            </a:r>
            <a:r>
              <a:rPr lang="en-US" sz="700">
                <a:solidFill>
                  <a:srgbClr val="B5CEA8"/>
                </a:solidFill>
                <a:latin typeface="Consolas"/>
                <a:ea typeface="Consolas"/>
                <a:cs typeface="Consolas"/>
                <a:sym typeface="Consolas"/>
              </a:rPr>
              <a:t>0</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00</a:t>
            </a:r>
            <a:r>
              <a:rPr lang="en-US" sz="70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700"/>
              <a:buNone/>
            </a:pPr>
            <a:r>
              <a:t/>
            </a:r>
            <a:endParaRPr sz="700"/>
          </a:p>
        </p:txBody>
      </p:sp>
      <p:pic>
        <p:nvPicPr>
          <p:cNvPr id="610" name="Google Shape;610;p87"/>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17: Medium 5</a:t>
            </a:r>
            <a:endParaRPr/>
          </a:p>
        </p:txBody>
      </p:sp>
      <p:sp>
        <p:nvSpPr>
          <p:cNvPr id="616" name="Google Shape;616;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40"/>
              <a:buNone/>
            </a:pPr>
            <a:r>
              <a:rPr lang="en-US" sz="1540"/>
              <a:t>Proposition: Find how much products were lossed during production of the product with the reason the product was scraped and how much potential revenue was lost.</a:t>
            </a:r>
            <a:endParaRPr/>
          </a:p>
          <a:p>
            <a:pPr indent="0" lvl="0" marL="0" rtl="0" algn="l">
              <a:lnSpc>
                <a:spcPct val="70000"/>
              </a:lnSpc>
              <a:spcBef>
                <a:spcPts val="1000"/>
              </a:spcBef>
              <a:spcAft>
                <a:spcPts val="0"/>
              </a:spcAft>
              <a:buClr>
                <a:schemeClr val="dk1"/>
              </a:buClr>
              <a:buSzPts val="1540"/>
              <a:buNone/>
            </a:pPr>
            <a:r>
              <a:rPr lang="en-US" sz="1540"/>
              <a:t>Query:</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SELECT</a:t>
            </a:r>
            <a:r>
              <a:rPr lang="en-US" sz="1540">
                <a:solidFill>
                  <a:srgbClr val="D4D4D4"/>
                </a:solidFill>
                <a:latin typeface="Consolas"/>
                <a:ea typeface="Consolas"/>
                <a:cs typeface="Consolas"/>
                <a:sym typeface="Consolas"/>
              </a:rPr>
              <a:t> WO.ProductID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,WO.OrderQty</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,WO.ScrappedQty</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,WO.ScrapReasonID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,SR.[Name]</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,P.ListPrice</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DCDCAA"/>
                </a:solidFill>
                <a:latin typeface="Consolas"/>
                <a:ea typeface="Consolas"/>
                <a:cs typeface="Consolas"/>
                <a:sym typeface="Consolas"/>
              </a:rPr>
              <a:t>ROUND</a:t>
            </a:r>
            <a:r>
              <a:rPr lang="en-US" sz="1540">
                <a:solidFill>
                  <a:srgbClr val="D4D4D4"/>
                </a:solidFill>
                <a:latin typeface="Consolas"/>
                <a:ea typeface="Consolas"/>
                <a:cs typeface="Consolas"/>
                <a:sym typeface="Consolas"/>
              </a:rPr>
              <a:t>((P.ListPrice * WO.ScrappedQty), </a:t>
            </a:r>
            <a:r>
              <a:rPr lang="en-US" sz="1540">
                <a:solidFill>
                  <a:srgbClr val="B5CEA8"/>
                </a:solidFill>
                <a:latin typeface="Consolas"/>
                <a:ea typeface="Consolas"/>
                <a:cs typeface="Consolas"/>
                <a:sym typeface="Consolas"/>
              </a:rPr>
              <a:t>2</a:t>
            </a: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[Total Loss]</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FROM</a:t>
            </a:r>
            <a:r>
              <a:rPr lang="en-US" sz="1540">
                <a:solidFill>
                  <a:srgbClr val="D4D4D4"/>
                </a:solidFill>
                <a:latin typeface="Consolas"/>
                <a:ea typeface="Consolas"/>
                <a:cs typeface="Consolas"/>
                <a:sym typeface="Consolas"/>
              </a:rPr>
              <a:t> Production.WorkOrder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WO</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INNER JOIN</a:t>
            </a:r>
            <a:r>
              <a:rPr lang="en-US" sz="1540">
                <a:solidFill>
                  <a:srgbClr val="D4D4D4"/>
                </a:solidFill>
                <a:latin typeface="Consolas"/>
                <a:ea typeface="Consolas"/>
                <a:cs typeface="Consolas"/>
                <a:sym typeface="Consolas"/>
              </a:rPr>
              <a:t> Production.ScrapReason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SR </a:t>
            </a:r>
            <a:r>
              <a:rPr lang="en-US" sz="1540">
                <a:solidFill>
                  <a:srgbClr val="569CD6"/>
                </a:solidFill>
                <a:latin typeface="Consolas"/>
                <a:ea typeface="Consolas"/>
                <a:cs typeface="Consolas"/>
                <a:sym typeface="Consolas"/>
              </a:rPr>
              <a:t>ON</a:t>
            </a:r>
            <a:r>
              <a:rPr lang="en-US" sz="1540">
                <a:solidFill>
                  <a:srgbClr val="D4D4D4"/>
                </a:solidFill>
                <a:latin typeface="Consolas"/>
                <a:ea typeface="Consolas"/>
                <a:cs typeface="Consolas"/>
                <a:sym typeface="Consolas"/>
              </a:rPr>
              <a:t> WO.ScrapReasonID = SR.ScrapReasonID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INNER JOIN</a:t>
            </a:r>
            <a:r>
              <a:rPr lang="en-US" sz="1540">
                <a:solidFill>
                  <a:srgbClr val="D4D4D4"/>
                </a:solidFill>
                <a:latin typeface="Consolas"/>
                <a:ea typeface="Consolas"/>
                <a:cs typeface="Consolas"/>
                <a:sym typeface="Consolas"/>
              </a:rPr>
              <a:t> Production.Product </a:t>
            </a:r>
            <a:r>
              <a:rPr lang="en-US" sz="1540">
                <a:solidFill>
                  <a:srgbClr val="569CD6"/>
                </a:solidFill>
                <a:latin typeface="Consolas"/>
                <a:ea typeface="Consolas"/>
                <a:cs typeface="Consolas"/>
                <a:sym typeface="Consolas"/>
              </a:rPr>
              <a:t>AS</a:t>
            </a:r>
            <a:r>
              <a:rPr lang="en-US" sz="1540">
                <a:solidFill>
                  <a:srgbClr val="D4D4D4"/>
                </a:solidFill>
                <a:latin typeface="Consolas"/>
                <a:ea typeface="Consolas"/>
                <a:cs typeface="Consolas"/>
                <a:sym typeface="Consolas"/>
              </a:rPr>
              <a:t> P </a:t>
            </a:r>
            <a:r>
              <a:rPr lang="en-US" sz="1540">
                <a:solidFill>
                  <a:srgbClr val="569CD6"/>
                </a:solidFill>
                <a:latin typeface="Consolas"/>
                <a:ea typeface="Consolas"/>
                <a:cs typeface="Consolas"/>
                <a:sym typeface="Consolas"/>
              </a:rPr>
              <a:t>ON</a:t>
            </a:r>
            <a:r>
              <a:rPr lang="en-US" sz="1540">
                <a:solidFill>
                  <a:srgbClr val="D4D4D4"/>
                </a:solidFill>
                <a:latin typeface="Consolas"/>
                <a:ea typeface="Consolas"/>
                <a:cs typeface="Consolas"/>
                <a:sym typeface="Consolas"/>
              </a:rPr>
              <a:t> WO.ProductID = P.ProductID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WHERE</a:t>
            </a:r>
            <a:r>
              <a:rPr lang="en-US" sz="1540">
                <a:solidFill>
                  <a:srgbClr val="D4D4D4"/>
                </a:solidFill>
                <a:latin typeface="Consolas"/>
                <a:ea typeface="Consolas"/>
                <a:cs typeface="Consolas"/>
                <a:sym typeface="Consolas"/>
              </a:rPr>
              <a:t> WO.ScrappedQty &gt; </a:t>
            </a:r>
            <a:r>
              <a:rPr lang="en-US" sz="1540">
                <a:solidFill>
                  <a:srgbClr val="B5CEA8"/>
                </a:solidFill>
                <a:latin typeface="Consolas"/>
                <a:ea typeface="Consolas"/>
                <a:cs typeface="Consolas"/>
                <a:sym typeface="Consolas"/>
              </a:rPr>
              <a:t>0</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AND</a:t>
            </a:r>
            <a:r>
              <a:rPr lang="en-US" sz="1540">
                <a:solidFill>
                  <a:srgbClr val="D4D4D4"/>
                </a:solidFill>
                <a:latin typeface="Consolas"/>
                <a:ea typeface="Consolas"/>
                <a:cs typeface="Consolas"/>
                <a:sym typeface="Consolas"/>
              </a:rPr>
              <a:t> P.ListPrice != </a:t>
            </a:r>
            <a:r>
              <a:rPr lang="en-US" sz="1540">
                <a:solidFill>
                  <a:srgbClr val="B5CEA8"/>
                </a:solidFill>
                <a:latin typeface="Consolas"/>
                <a:ea typeface="Consolas"/>
                <a:cs typeface="Consolas"/>
                <a:sym typeface="Consolas"/>
              </a:rPr>
              <a:t>0</a:t>
            </a:r>
            <a:r>
              <a:rPr lang="en-US" sz="1540">
                <a:solidFill>
                  <a:srgbClr val="D4D4D4"/>
                </a:solidFill>
                <a:latin typeface="Consolas"/>
                <a:ea typeface="Consolas"/>
                <a:cs typeface="Consolas"/>
                <a:sym typeface="Consolas"/>
              </a:rPr>
              <a:t>.</a:t>
            </a:r>
            <a:r>
              <a:rPr lang="en-US" sz="1540">
                <a:solidFill>
                  <a:srgbClr val="B5CEA8"/>
                </a:solidFill>
                <a:latin typeface="Consolas"/>
                <a:ea typeface="Consolas"/>
                <a:cs typeface="Consolas"/>
                <a:sym typeface="Consolas"/>
              </a:rPr>
              <a:t>00</a:t>
            </a:r>
            <a:r>
              <a:rPr lang="en-US" sz="154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1540"/>
              <a:buNone/>
            </a:pPr>
            <a:r>
              <a:t/>
            </a:r>
            <a:endParaRPr sz="1540"/>
          </a:p>
        </p:txBody>
      </p:sp>
      <p:pic>
        <p:nvPicPr>
          <p:cNvPr id="617" name="Google Shape;617;p88"/>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18: Complex 1 part 1</a:t>
            </a:r>
            <a:endParaRPr/>
          </a:p>
        </p:txBody>
      </p:sp>
      <p:sp>
        <p:nvSpPr>
          <p:cNvPr id="623" name="Google Shape;623;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rPr lang="en-US" sz="700"/>
              <a:t>Proposition: Create a summery of employees with their full name created by a function and other details about said employee like their title, department info, and how many times they have been promoted</a:t>
            </a:r>
            <a:endParaRPr/>
          </a:p>
          <a:p>
            <a:pPr indent="0" lvl="0" marL="0" rtl="0" algn="l">
              <a:lnSpc>
                <a:spcPct val="70000"/>
              </a:lnSpc>
              <a:spcBef>
                <a:spcPts val="1000"/>
              </a:spcBef>
              <a:spcAft>
                <a:spcPts val="0"/>
              </a:spcAft>
              <a:buClr>
                <a:schemeClr val="dk1"/>
              </a:buClr>
              <a:buSzPts val="700"/>
              <a:buNone/>
            </a:pPr>
            <a:r>
              <a:rPr lang="en-US" sz="700"/>
              <a:t>Query:</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USE</a:t>
            </a:r>
            <a:r>
              <a:rPr lang="en-US" sz="70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569CD6"/>
                </a:solidFill>
                <a:latin typeface="Consolas"/>
                <a:ea typeface="Consolas"/>
                <a:cs typeface="Consolas"/>
                <a:sym typeface="Consolas"/>
              </a:rPr>
              <a:t>SELECT</a:t>
            </a:r>
            <a:r>
              <a:rPr lang="en-US" sz="700">
                <a:solidFill>
                  <a:srgbClr val="D4D4D4"/>
                </a:solidFill>
                <a:latin typeface="Consolas"/>
                <a:ea typeface="Consolas"/>
                <a:cs typeface="Consolas"/>
                <a:sym typeface="Consolas"/>
              </a:rPr>
              <a:t> P.FirstName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 dbo.getFullName(P.FirstName, P.MiddleName, P.LastName)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FullName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,E.JobTitle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,EDH.DepartmentID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,D.Name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[Current Department]</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,P.EmailPromotion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[Number of Promotions given]</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FROM</a:t>
            </a:r>
            <a:r>
              <a:rPr lang="en-US" sz="700">
                <a:solidFill>
                  <a:srgbClr val="D4D4D4"/>
                </a:solidFill>
                <a:latin typeface="Consolas"/>
                <a:ea typeface="Consolas"/>
                <a:cs typeface="Consolas"/>
                <a:sym typeface="Consolas"/>
              </a:rPr>
              <a:t> Person.Person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P</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HumanResources.Employee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E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P.BusinessEntityID = E.BusinessEntityID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HumanResources.EmployeeDepartmentHistory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EDH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P.BusinessEntityID = EDH.BusinessEntityID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HumanResources.Department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D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EDH.DepartmentID = D.DepartmentID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WHERE</a:t>
            </a:r>
            <a:r>
              <a:rPr lang="en-US" sz="700">
                <a:solidFill>
                  <a:srgbClr val="D4D4D4"/>
                </a:solidFill>
                <a:latin typeface="Consolas"/>
                <a:ea typeface="Consolas"/>
                <a:cs typeface="Consolas"/>
                <a:sym typeface="Consolas"/>
              </a:rPr>
              <a:t> EDH.EndDate </a:t>
            </a:r>
            <a:r>
              <a:rPr lang="en-US" sz="700">
                <a:solidFill>
                  <a:srgbClr val="569CD6"/>
                </a:solidFill>
                <a:latin typeface="Consolas"/>
                <a:ea typeface="Consolas"/>
                <a:cs typeface="Consolas"/>
                <a:sym typeface="Consolas"/>
              </a:rPr>
              <a:t>IS</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NULL</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GROUP BY</a:t>
            </a:r>
            <a:r>
              <a:rPr lang="en-US" sz="700">
                <a:solidFill>
                  <a:srgbClr val="D4D4D4"/>
                </a:solidFill>
                <a:latin typeface="Consolas"/>
                <a:ea typeface="Consolas"/>
                <a:cs typeface="Consolas"/>
                <a:sym typeface="Consolas"/>
              </a:rPr>
              <a:t> P.FirstName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,P.MiddleName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,E.JobTitle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,EDH.DepartmentID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,D.Name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,P.EmailPromotion;</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endParaRPr sz="700">
              <a:solidFill>
                <a:srgbClr val="D4D4D4"/>
              </a:solidFill>
              <a:latin typeface="Consolas"/>
              <a:ea typeface="Consolas"/>
              <a:cs typeface="Consolas"/>
              <a:sym typeface="Consolas"/>
            </a:endParaRPr>
          </a:p>
          <a:p>
            <a:pPr indent="0" lvl="0" marL="0" rtl="0" algn="l">
              <a:lnSpc>
                <a:spcPct val="70000"/>
              </a:lnSpc>
              <a:spcBef>
                <a:spcPts val="1000"/>
              </a:spcBef>
              <a:spcAft>
                <a:spcPts val="0"/>
              </a:spcAft>
              <a:buClr>
                <a:schemeClr val="dk1"/>
              </a:buClr>
              <a:buSzPts val="700"/>
              <a:buNone/>
            </a:pPr>
            <a:r>
              <a:t/>
            </a:r>
            <a:endParaRPr sz="700"/>
          </a:p>
        </p:txBody>
      </p:sp>
      <p:pic>
        <p:nvPicPr>
          <p:cNvPr id="624" name="Google Shape;624;p89"/>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18: Complex 1 part 2</a:t>
            </a:r>
            <a:endParaRPr/>
          </a:p>
        </p:txBody>
      </p:sp>
      <p:sp>
        <p:nvSpPr>
          <p:cNvPr id="630" name="Google Shape;630;p90"/>
          <p:cNvSpPr txBox="1"/>
          <p:nvPr>
            <p:ph idx="1" type="body"/>
          </p:nvPr>
        </p:nvSpPr>
        <p:spPr>
          <a:xfrm>
            <a:off x="502920" y="1310640"/>
            <a:ext cx="10850880" cy="4866323"/>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rPr lang="en-US" sz="700"/>
              <a:t>Function: </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CREATE</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FUNCTION</a:t>
            </a:r>
            <a:r>
              <a:rPr lang="en-US" sz="700">
                <a:solidFill>
                  <a:srgbClr val="D4D4D4"/>
                </a:solidFill>
                <a:latin typeface="Consolas"/>
                <a:ea typeface="Consolas"/>
                <a:cs typeface="Consolas"/>
                <a:sym typeface="Consolas"/>
              </a:rPr>
              <a:t> getFullName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@firstName </a:t>
            </a:r>
            <a:r>
              <a:rPr lang="en-US" sz="700">
                <a:solidFill>
                  <a:srgbClr val="569CD6"/>
                </a:solidFill>
                <a:latin typeface="Consolas"/>
                <a:ea typeface="Consolas"/>
                <a:cs typeface="Consolas"/>
                <a:sym typeface="Consolas"/>
              </a:rPr>
              <a:t>VARCHAR</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250</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,@middleName </a:t>
            </a:r>
            <a:r>
              <a:rPr lang="en-US" sz="700">
                <a:solidFill>
                  <a:srgbClr val="569CD6"/>
                </a:solidFill>
                <a:latin typeface="Consolas"/>
                <a:ea typeface="Consolas"/>
                <a:cs typeface="Consolas"/>
                <a:sym typeface="Consolas"/>
              </a:rPr>
              <a:t>VARCHAR</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250</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,@lastName </a:t>
            </a:r>
            <a:r>
              <a:rPr lang="en-US" sz="700">
                <a:solidFill>
                  <a:srgbClr val="569CD6"/>
                </a:solidFill>
                <a:latin typeface="Consolas"/>
                <a:ea typeface="Consolas"/>
                <a:cs typeface="Consolas"/>
                <a:sym typeface="Consolas"/>
              </a:rPr>
              <a:t>VARCHAR</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250</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RETURNS</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VARCHAR</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250</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AS</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BEGIN</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IF</a:t>
            </a:r>
            <a:r>
              <a:rPr lang="en-US" sz="700">
                <a:solidFill>
                  <a:srgbClr val="D4D4D4"/>
                </a:solidFill>
                <a:latin typeface="Consolas"/>
                <a:ea typeface="Consolas"/>
                <a:cs typeface="Consolas"/>
                <a:sym typeface="Consolas"/>
              </a:rPr>
              <a:t> @middleName </a:t>
            </a:r>
            <a:r>
              <a:rPr lang="en-US" sz="700">
                <a:solidFill>
                  <a:srgbClr val="569CD6"/>
                </a:solidFill>
                <a:latin typeface="Consolas"/>
                <a:ea typeface="Consolas"/>
                <a:cs typeface="Consolas"/>
                <a:sym typeface="Consolas"/>
              </a:rPr>
              <a:t>IS</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NOT</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NULL</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BEGIN</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RETURN</a:t>
            </a: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CONCAT</a:t>
            </a: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 '</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,@middleName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 '</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END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RETURN</a:t>
            </a: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CONCAT</a:t>
            </a: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@firstName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CE9178"/>
                </a:solidFill>
                <a:latin typeface="Consolas"/>
                <a:ea typeface="Consolas"/>
                <a:cs typeface="Consolas"/>
                <a:sym typeface="Consolas"/>
              </a:rPr>
              <a:t>' '</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,@lastName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END</a:t>
            </a:r>
            <a:r>
              <a:rPr lang="en-US" sz="70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GO</a:t>
            </a:r>
            <a:endParaRPr sz="700">
              <a:solidFill>
                <a:srgbClr val="D4D4D4"/>
              </a:solidFill>
              <a:latin typeface="Consolas"/>
              <a:ea typeface="Consolas"/>
              <a:cs typeface="Consolas"/>
              <a:sym typeface="Consolas"/>
            </a:endParaRPr>
          </a:p>
          <a:p>
            <a:pPr indent="0" lvl="0" marL="0" rtl="0" algn="l">
              <a:lnSpc>
                <a:spcPct val="70000"/>
              </a:lnSpc>
              <a:spcBef>
                <a:spcPts val="1000"/>
              </a:spcBef>
              <a:spcAft>
                <a:spcPts val="0"/>
              </a:spcAft>
              <a:buClr>
                <a:schemeClr val="dk1"/>
              </a:buClr>
              <a:buSzPts val="700"/>
              <a:buNone/>
            </a:pPr>
            <a:r>
              <a:t/>
            </a:r>
            <a:endParaRPr sz="700"/>
          </a:p>
        </p:txBody>
      </p:sp>
      <p:pic>
        <p:nvPicPr>
          <p:cNvPr id="631" name="Google Shape;631;p90"/>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19: Complex 2 part 1</a:t>
            </a:r>
            <a:endParaRPr/>
          </a:p>
        </p:txBody>
      </p:sp>
      <p:sp>
        <p:nvSpPr>
          <p:cNvPr id="637" name="Google Shape;637;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rPr lang="en-US" sz="700"/>
              <a:t>Proposition:  Create a summery of salesperson, their sales data from last year, this year and if they can be considered a good salesperson if they have reached their quota plus an additional 15%</a:t>
            </a:r>
            <a:endParaRPr/>
          </a:p>
          <a:p>
            <a:pPr indent="0" lvl="0" marL="0" rtl="0" algn="l">
              <a:lnSpc>
                <a:spcPct val="70000"/>
              </a:lnSpc>
              <a:spcBef>
                <a:spcPts val="1000"/>
              </a:spcBef>
              <a:spcAft>
                <a:spcPts val="0"/>
              </a:spcAft>
              <a:buClr>
                <a:schemeClr val="dk1"/>
              </a:buClr>
              <a:buSzPts val="700"/>
              <a:buNone/>
            </a:pPr>
            <a:r>
              <a:rPr lang="en-US" sz="700"/>
              <a:t>Query:</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569CD6"/>
                </a:solidFill>
                <a:latin typeface="Consolas"/>
                <a:ea typeface="Consolas"/>
                <a:cs typeface="Consolas"/>
                <a:sym typeface="Consolas"/>
              </a:rPr>
              <a:t>USE</a:t>
            </a:r>
            <a:r>
              <a:rPr lang="en-US" sz="70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700"/>
              <a:buChar char="•"/>
            </a:pPr>
            <a:br>
              <a:rPr lang="en-US" sz="700">
                <a:solidFill>
                  <a:srgbClr val="D4D4D4"/>
                </a:solidFill>
                <a:latin typeface="Consolas"/>
                <a:ea typeface="Consolas"/>
                <a:cs typeface="Consolas"/>
                <a:sym typeface="Consolas"/>
              </a:rPr>
            </a:br>
            <a:r>
              <a:rPr lang="en-US" sz="700">
                <a:solidFill>
                  <a:srgbClr val="569CD6"/>
                </a:solidFill>
                <a:latin typeface="Consolas"/>
                <a:ea typeface="Consolas"/>
                <a:cs typeface="Consolas"/>
                <a:sym typeface="Consolas"/>
              </a:rPr>
              <a:t>SELECT</a:t>
            </a:r>
            <a:r>
              <a:rPr lang="en-US" sz="700">
                <a:solidFill>
                  <a:srgbClr val="D4D4D4"/>
                </a:solidFill>
                <a:latin typeface="Consolas"/>
                <a:ea typeface="Consolas"/>
                <a:cs typeface="Consolas"/>
                <a:sym typeface="Consolas"/>
              </a:rPr>
              <a:t> SP.BusinessEntityID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(SP.SalesLastYear,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[Sales Last Year]</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(SP.SalesYTD,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[This Years Sales]</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,dbo.goodSalesPerson(</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(SP.SalesLastYear,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DCDCAA"/>
                </a:solidFill>
                <a:latin typeface="Consolas"/>
                <a:ea typeface="Consolas"/>
                <a:cs typeface="Consolas"/>
                <a:sym typeface="Consolas"/>
              </a:rPr>
              <a:t>ROUND</a:t>
            </a:r>
            <a:r>
              <a:rPr lang="en-US" sz="700">
                <a:solidFill>
                  <a:srgbClr val="D4D4D4"/>
                </a:solidFill>
                <a:latin typeface="Consolas"/>
                <a:ea typeface="Consolas"/>
                <a:cs typeface="Consolas"/>
                <a:sym typeface="Consolas"/>
              </a:rPr>
              <a:t>(SP.SalesYTD, </a:t>
            </a:r>
            <a:r>
              <a:rPr lang="en-US" sz="700">
                <a:solidFill>
                  <a:srgbClr val="B5CEA8"/>
                </a:solidFill>
                <a:latin typeface="Consolas"/>
                <a:ea typeface="Consolas"/>
                <a:cs typeface="Consolas"/>
                <a:sym typeface="Consolas"/>
              </a:rPr>
              <a:t>2</a:t>
            </a:r>
            <a:r>
              <a:rPr lang="en-US" sz="700">
                <a:solidFill>
                  <a:srgbClr val="D4D4D4"/>
                </a:solidFill>
                <a:latin typeface="Consolas"/>
                <a:ea typeface="Consolas"/>
                <a:cs typeface="Consolas"/>
                <a:sym typeface="Consolas"/>
              </a:rPr>
              <a:t>))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[Is He/She a good salesperson]</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,SP.TerritoryID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,ST.Name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[Territory Name]</a:t>
            </a:r>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,ST.CountryRegionCode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,CR.Name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[Country Name]</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FROM</a:t>
            </a:r>
            <a:r>
              <a:rPr lang="en-US" sz="700">
                <a:solidFill>
                  <a:srgbClr val="D4D4D4"/>
                </a:solidFill>
                <a:latin typeface="Consolas"/>
                <a:ea typeface="Consolas"/>
                <a:cs typeface="Consolas"/>
                <a:sym typeface="Consolas"/>
              </a:rPr>
              <a:t> Sales.SalesPerson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SP</a:t>
            </a:r>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Sales.SalesTerritory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ST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SP.TerritoryID = ST.TerritoryID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INNER JOIN</a:t>
            </a:r>
            <a:r>
              <a:rPr lang="en-US" sz="700">
                <a:solidFill>
                  <a:srgbClr val="D4D4D4"/>
                </a:solidFill>
                <a:latin typeface="Consolas"/>
                <a:ea typeface="Consolas"/>
                <a:cs typeface="Consolas"/>
                <a:sym typeface="Consolas"/>
              </a:rPr>
              <a:t> Person.CountryRegion </a:t>
            </a:r>
            <a:r>
              <a:rPr lang="en-US" sz="700">
                <a:solidFill>
                  <a:srgbClr val="569CD6"/>
                </a:solidFill>
                <a:latin typeface="Consolas"/>
                <a:ea typeface="Consolas"/>
                <a:cs typeface="Consolas"/>
                <a:sym typeface="Consolas"/>
              </a:rPr>
              <a:t>AS</a:t>
            </a:r>
            <a:r>
              <a:rPr lang="en-US" sz="700">
                <a:solidFill>
                  <a:srgbClr val="D4D4D4"/>
                </a:solidFill>
                <a:latin typeface="Consolas"/>
                <a:ea typeface="Consolas"/>
                <a:cs typeface="Consolas"/>
                <a:sym typeface="Consolas"/>
              </a:rPr>
              <a:t> CR </a:t>
            </a:r>
            <a:r>
              <a:rPr lang="en-US" sz="700">
                <a:solidFill>
                  <a:srgbClr val="569CD6"/>
                </a:solidFill>
                <a:latin typeface="Consolas"/>
                <a:ea typeface="Consolas"/>
                <a:cs typeface="Consolas"/>
                <a:sym typeface="Consolas"/>
              </a:rPr>
              <a:t>ON</a:t>
            </a:r>
            <a:r>
              <a:rPr lang="en-US" sz="700">
                <a:solidFill>
                  <a:srgbClr val="D4D4D4"/>
                </a:solidFill>
                <a:latin typeface="Consolas"/>
                <a:ea typeface="Consolas"/>
                <a:cs typeface="Consolas"/>
                <a:sym typeface="Consolas"/>
              </a:rPr>
              <a:t> ST.CountryRegionCode = CR.CountryRegionCode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WHERE</a:t>
            </a:r>
            <a:r>
              <a:rPr lang="en-US" sz="700">
                <a:solidFill>
                  <a:srgbClr val="D4D4D4"/>
                </a:solidFill>
                <a:latin typeface="Consolas"/>
                <a:ea typeface="Consolas"/>
                <a:cs typeface="Consolas"/>
                <a:sym typeface="Consolas"/>
              </a:rPr>
              <a:t> SP.SalesLastYear != </a:t>
            </a:r>
            <a:r>
              <a:rPr lang="en-US" sz="700">
                <a:solidFill>
                  <a:srgbClr val="B5CEA8"/>
                </a:solidFill>
                <a:latin typeface="Consolas"/>
                <a:ea typeface="Consolas"/>
                <a:cs typeface="Consolas"/>
                <a:sym typeface="Consolas"/>
              </a:rPr>
              <a:t>0</a:t>
            </a:r>
            <a:r>
              <a:rPr lang="en-US" sz="700">
                <a:solidFill>
                  <a:srgbClr val="D4D4D4"/>
                </a:solidFill>
                <a:latin typeface="Consolas"/>
                <a:ea typeface="Consolas"/>
                <a:cs typeface="Consolas"/>
                <a:sym typeface="Consolas"/>
              </a:rPr>
              <a:t>.</a:t>
            </a:r>
            <a:r>
              <a:rPr lang="en-US" sz="700">
                <a:solidFill>
                  <a:srgbClr val="B5CEA8"/>
                </a:solidFill>
                <a:latin typeface="Consolas"/>
                <a:ea typeface="Consolas"/>
                <a:cs typeface="Consolas"/>
                <a:sym typeface="Consolas"/>
              </a:rPr>
              <a:t>00</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GROUP BY</a:t>
            </a:r>
            <a:r>
              <a:rPr lang="en-US" sz="700">
                <a:solidFill>
                  <a:srgbClr val="D4D4D4"/>
                </a:solidFill>
                <a:latin typeface="Consolas"/>
                <a:ea typeface="Consolas"/>
                <a:cs typeface="Consolas"/>
                <a:sym typeface="Consolas"/>
              </a:rPr>
              <a:t> SP.BusinessEntityID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,SP.SalesLastYear</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,SP.SalesYTD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,SP.TerritoryID</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,ST.Name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,ST.CountryRegionCode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700"/>
              <a:buChar char="•"/>
            </a:pPr>
            <a:r>
              <a:rPr lang="en-US" sz="700">
                <a:solidFill>
                  <a:srgbClr val="D4D4D4"/>
                </a:solidFill>
                <a:latin typeface="Consolas"/>
                <a:ea typeface="Consolas"/>
                <a:cs typeface="Consolas"/>
                <a:sym typeface="Consolas"/>
              </a:rPr>
              <a:t>    ,CR.Name</a:t>
            </a:r>
            <a:endParaRPr sz="70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700"/>
              <a:buChar char="•"/>
            </a:pPr>
            <a:r>
              <a:rPr lang="en-US" sz="700">
                <a:solidFill>
                  <a:srgbClr val="569CD6"/>
                </a:solidFill>
                <a:latin typeface="Consolas"/>
                <a:ea typeface="Consolas"/>
                <a:cs typeface="Consolas"/>
                <a:sym typeface="Consolas"/>
              </a:rPr>
              <a:t>ORDER BY</a:t>
            </a:r>
            <a:r>
              <a:rPr lang="en-US" sz="700">
                <a:solidFill>
                  <a:srgbClr val="D4D4D4"/>
                </a:solidFill>
                <a:latin typeface="Consolas"/>
                <a:ea typeface="Consolas"/>
                <a:cs typeface="Consolas"/>
                <a:sym typeface="Consolas"/>
              </a:rPr>
              <a:t> SP.TerritoryID;</a:t>
            </a:r>
            <a:endParaRPr/>
          </a:p>
          <a:p>
            <a:pPr indent="0" lvl="0" marL="0" rtl="0" algn="l">
              <a:lnSpc>
                <a:spcPct val="70000"/>
              </a:lnSpc>
              <a:spcBef>
                <a:spcPts val="1000"/>
              </a:spcBef>
              <a:spcAft>
                <a:spcPts val="0"/>
              </a:spcAft>
              <a:buClr>
                <a:schemeClr val="dk1"/>
              </a:buClr>
              <a:buSzPts val="700"/>
              <a:buNone/>
            </a:pPr>
            <a:r>
              <a:t/>
            </a:r>
            <a:endParaRPr sz="700"/>
          </a:p>
        </p:txBody>
      </p:sp>
      <p:pic>
        <p:nvPicPr>
          <p:cNvPr id="638" name="Google Shape;638;p91"/>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Query 19: Complex 2 part 1</a:t>
            </a:r>
            <a:endParaRPr/>
          </a:p>
        </p:txBody>
      </p:sp>
      <p:sp>
        <p:nvSpPr>
          <p:cNvPr id="644" name="Google Shape;644;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40"/>
              <a:buNone/>
            </a:pPr>
            <a:r>
              <a:rPr lang="en-US" sz="1540"/>
              <a:t>Function: </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CREATE</a:t>
            </a: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FUNCTION</a:t>
            </a:r>
            <a:r>
              <a:rPr lang="en-US" sz="1540">
                <a:solidFill>
                  <a:srgbClr val="D4D4D4"/>
                </a:solidFill>
                <a:latin typeface="Consolas"/>
                <a:ea typeface="Consolas"/>
                <a:cs typeface="Consolas"/>
                <a:sym typeface="Consolas"/>
              </a:rPr>
              <a:t> goodSalesPerson (</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@lastYear </a:t>
            </a:r>
            <a:r>
              <a:rPr lang="en-US" sz="1540">
                <a:solidFill>
                  <a:srgbClr val="569CD6"/>
                </a:solidFill>
                <a:latin typeface="Consolas"/>
                <a:ea typeface="Consolas"/>
                <a:cs typeface="Consolas"/>
                <a:sym typeface="Consolas"/>
              </a:rPr>
              <a:t>DECIMAL</a:t>
            </a:r>
            <a:r>
              <a:rPr lang="en-US" sz="1540">
                <a:solidFill>
                  <a:srgbClr val="D4D4D4"/>
                </a:solidFill>
                <a:latin typeface="Consolas"/>
                <a:ea typeface="Consolas"/>
                <a:cs typeface="Consolas"/>
                <a:sym typeface="Consolas"/>
              </a:rPr>
              <a:t>(</a:t>
            </a:r>
            <a:r>
              <a:rPr lang="en-US" sz="1540">
                <a:solidFill>
                  <a:srgbClr val="B5CEA8"/>
                </a:solidFill>
                <a:latin typeface="Consolas"/>
                <a:ea typeface="Consolas"/>
                <a:cs typeface="Consolas"/>
                <a:sym typeface="Consolas"/>
              </a:rPr>
              <a:t>10</a:t>
            </a:r>
            <a:r>
              <a:rPr lang="en-US" sz="1540">
                <a:solidFill>
                  <a:srgbClr val="D4D4D4"/>
                </a:solidFill>
                <a:latin typeface="Consolas"/>
                <a:ea typeface="Consolas"/>
                <a:cs typeface="Consolas"/>
                <a:sym typeface="Consolas"/>
              </a:rPr>
              <a:t>, </a:t>
            </a:r>
            <a:r>
              <a:rPr lang="en-US" sz="1540">
                <a:solidFill>
                  <a:srgbClr val="B5CEA8"/>
                </a:solidFill>
                <a:latin typeface="Consolas"/>
                <a:ea typeface="Consolas"/>
                <a:cs typeface="Consolas"/>
                <a:sym typeface="Consolas"/>
              </a:rPr>
              <a:t>2</a:t>
            </a:r>
            <a:r>
              <a:rPr lang="en-US" sz="154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,@thisYear </a:t>
            </a:r>
            <a:r>
              <a:rPr lang="en-US" sz="1540">
                <a:solidFill>
                  <a:srgbClr val="569CD6"/>
                </a:solidFill>
                <a:latin typeface="Consolas"/>
                <a:ea typeface="Consolas"/>
                <a:cs typeface="Consolas"/>
                <a:sym typeface="Consolas"/>
              </a:rPr>
              <a:t>DECIMAL</a:t>
            </a:r>
            <a:r>
              <a:rPr lang="en-US" sz="1540">
                <a:solidFill>
                  <a:srgbClr val="D4D4D4"/>
                </a:solidFill>
                <a:latin typeface="Consolas"/>
                <a:ea typeface="Consolas"/>
                <a:cs typeface="Consolas"/>
                <a:sym typeface="Consolas"/>
              </a:rPr>
              <a:t>(</a:t>
            </a:r>
            <a:r>
              <a:rPr lang="en-US" sz="1540">
                <a:solidFill>
                  <a:srgbClr val="B5CEA8"/>
                </a:solidFill>
                <a:latin typeface="Consolas"/>
                <a:ea typeface="Consolas"/>
                <a:cs typeface="Consolas"/>
                <a:sym typeface="Consolas"/>
              </a:rPr>
              <a:t>10</a:t>
            </a:r>
            <a:r>
              <a:rPr lang="en-US" sz="1540">
                <a:solidFill>
                  <a:srgbClr val="D4D4D4"/>
                </a:solidFill>
                <a:latin typeface="Consolas"/>
                <a:ea typeface="Consolas"/>
                <a:cs typeface="Consolas"/>
                <a:sym typeface="Consolas"/>
              </a:rPr>
              <a:t>, </a:t>
            </a:r>
            <a:r>
              <a:rPr lang="en-US" sz="1540">
                <a:solidFill>
                  <a:srgbClr val="B5CEA8"/>
                </a:solidFill>
                <a:latin typeface="Consolas"/>
                <a:ea typeface="Consolas"/>
                <a:cs typeface="Consolas"/>
                <a:sym typeface="Consolas"/>
              </a:rPr>
              <a:t>2</a:t>
            </a:r>
            <a:r>
              <a:rPr lang="en-US" sz="154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RETURNS</a:t>
            </a: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VARCHAR</a:t>
            </a:r>
            <a:r>
              <a:rPr lang="en-US" sz="1540">
                <a:solidFill>
                  <a:srgbClr val="D4D4D4"/>
                </a:solidFill>
                <a:latin typeface="Consolas"/>
                <a:ea typeface="Consolas"/>
                <a:cs typeface="Consolas"/>
                <a:sym typeface="Consolas"/>
              </a:rPr>
              <a:t>(</a:t>
            </a:r>
            <a:r>
              <a:rPr lang="en-US" sz="1540">
                <a:solidFill>
                  <a:srgbClr val="B5CEA8"/>
                </a:solidFill>
                <a:latin typeface="Consolas"/>
                <a:ea typeface="Consolas"/>
                <a:cs typeface="Consolas"/>
                <a:sym typeface="Consolas"/>
              </a:rPr>
              <a:t>250</a:t>
            </a:r>
            <a:r>
              <a:rPr lang="en-US" sz="154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AS</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BEGIN</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IF</a:t>
            </a:r>
            <a:r>
              <a:rPr lang="en-US" sz="1540">
                <a:solidFill>
                  <a:srgbClr val="D4D4D4"/>
                </a:solidFill>
                <a:latin typeface="Consolas"/>
                <a:ea typeface="Consolas"/>
                <a:cs typeface="Consolas"/>
                <a:sym typeface="Consolas"/>
              </a:rPr>
              <a:t> (@lastYear * </a:t>
            </a:r>
            <a:r>
              <a:rPr lang="en-US" sz="1540">
                <a:solidFill>
                  <a:srgbClr val="B5CEA8"/>
                </a:solidFill>
                <a:latin typeface="Consolas"/>
                <a:ea typeface="Consolas"/>
                <a:cs typeface="Consolas"/>
                <a:sym typeface="Consolas"/>
              </a:rPr>
              <a:t>1</a:t>
            </a:r>
            <a:r>
              <a:rPr lang="en-US" sz="1540">
                <a:solidFill>
                  <a:srgbClr val="D4D4D4"/>
                </a:solidFill>
                <a:latin typeface="Consolas"/>
                <a:ea typeface="Consolas"/>
                <a:cs typeface="Consolas"/>
                <a:sym typeface="Consolas"/>
              </a:rPr>
              <a:t>.</a:t>
            </a:r>
            <a:r>
              <a:rPr lang="en-US" sz="1540">
                <a:solidFill>
                  <a:srgbClr val="B5CEA8"/>
                </a:solidFill>
                <a:latin typeface="Consolas"/>
                <a:ea typeface="Consolas"/>
                <a:cs typeface="Consolas"/>
                <a:sym typeface="Consolas"/>
              </a:rPr>
              <a:t>15</a:t>
            </a:r>
            <a:r>
              <a:rPr lang="en-US" sz="1540">
                <a:solidFill>
                  <a:srgbClr val="D4D4D4"/>
                </a:solidFill>
                <a:latin typeface="Consolas"/>
                <a:ea typeface="Consolas"/>
                <a:cs typeface="Consolas"/>
                <a:sym typeface="Consolas"/>
              </a:rPr>
              <a:t> &gt;= @thisYear)</a:t>
            </a:r>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BEGIN</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RETURN</a:t>
            </a:r>
            <a:r>
              <a:rPr lang="en-US" sz="1540">
                <a:solidFill>
                  <a:srgbClr val="D4D4D4"/>
                </a:solidFill>
                <a:latin typeface="Consolas"/>
                <a:ea typeface="Consolas"/>
                <a:cs typeface="Consolas"/>
                <a:sym typeface="Consolas"/>
              </a:rPr>
              <a:t> </a:t>
            </a:r>
            <a:r>
              <a:rPr lang="en-US" sz="1540">
                <a:solidFill>
                  <a:srgbClr val="CE9178"/>
                </a:solidFill>
                <a:latin typeface="Consolas"/>
                <a:ea typeface="Consolas"/>
                <a:cs typeface="Consolas"/>
                <a:sym typeface="Consolas"/>
              </a:rPr>
              <a:t>'Excelent'</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END</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540"/>
              <a:buChar char="•"/>
            </a:pPr>
            <a:br>
              <a:rPr lang="en-US" sz="1540">
                <a:solidFill>
                  <a:srgbClr val="D4D4D4"/>
                </a:solidFill>
                <a:latin typeface="Consolas"/>
                <a:ea typeface="Consolas"/>
                <a:cs typeface="Consolas"/>
                <a:sym typeface="Consolas"/>
              </a:rPr>
            </a:br>
            <a:r>
              <a:rPr lang="en-US" sz="1540">
                <a:solidFill>
                  <a:srgbClr val="D4D4D4"/>
                </a:solidFill>
                <a:latin typeface="Consolas"/>
                <a:ea typeface="Consolas"/>
                <a:cs typeface="Consolas"/>
                <a:sym typeface="Consolas"/>
              </a:rPr>
              <a:t>    </a:t>
            </a:r>
            <a:r>
              <a:rPr lang="en-US" sz="1540">
                <a:solidFill>
                  <a:srgbClr val="569CD6"/>
                </a:solidFill>
                <a:latin typeface="Consolas"/>
                <a:ea typeface="Consolas"/>
                <a:cs typeface="Consolas"/>
                <a:sym typeface="Consolas"/>
              </a:rPr>
              <a:t>RETURN</a:t>
            </a:r>
            <a:r>
              <a:rPr lang="en-US" sz="1540">
                <a:solidFill>
                  <a:srgbClr val="D4D4D4"/>
                </a:solidFill>
                <a:latin typeface="Consolas"/>
                <a:ea typeface="Consolas"/>
                <a:cs typeface="Consolas"/>
                <a:sym typeface="Consolas"/>
              </a:rPr>
              <a:t> </a:t>
            </a:r>
            <a:r>
              <a:rPr lang="en-US" sz="1540">
                <a:solidFill>
                  <a:srgbClr val="CE9178"/>
                </a:solidFill>
                <a:latin typeface="Consolas"/>
                <a:ea typeface="Consolas"/>
                <a:cs typeface="Consolas"/>
                <a:sym typeface="Consolas"/>
              </a:rPr>
              <a:t>'Work In Progress'</a:t>
            </a:r>
            <a:endParaRPr sz="154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540"/>
              <a:buChar char="•"/>
            </a:pPr>
            <a:r>
              <a:rPr lang="en-US" sz="1540">
                <a:solidFill>
                  <a:srgbClr val="569CD6"/>
                </a:solidFill>
                <a:latin typeface="Consolas"/>
                <a:ea typeface="Consolas"/>
                <a:cs typeface="Consolas"/>
                <a:sym typeface="Consolas"/>
              </a:rPr>
              <a:t>END</a:t>
            </a:r>
            <a:r>
              <a:rPr lang="en-US" sz="154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1540"/>
              <a:buNone/>
            </a:pPr>
            <a:r>
              <a:t/>
            </a:r>
            <a:endParaRPr sz="1540"/>
          </a:p>
        </p:txBody>
      </p:sp>
      <p:pic>
        <p:nvPicPr>
          <p:cNvPr id="645" name="Google Shape;645;p92"/>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Group Meetings  - Summary</a:t>
            </a:r>
            <a:endParaRPr/>
          </a:p>
        </p:txBody>
      </p:sp>
      <p:sp>
        <p:nvSpPr>
          <p:cNvPr id="137" name="Google Shape;137;p21"/>
          <p:cNvSpPr txBox="1"/>
          <p:nvPr>
            <p:ph idx="1" type="body"/>
          </p:nvPr>
        </p:nvSpPr>
        <p:spPr>
          <a:xfrm>
            <a:off x="838200" y="1432719"/>
            <a:ext cx="10804634" cy="4744244"/>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1540"/>
              <a:buChar char="•"/>
            </a:pPr>
            <a:r>
              <a:rPr lang="en-US" sz="1540"/>
              <a:t>Meeting 3: Queries are now finished, discussed how we would do the video, divvied up the work according to strengths of the group </a:t>
            </a:r>
            <a:endParaRPr sz="1540"/>
          </a:p>
          <a:p>
            <a:pPr indent="-228600" lvl="1" marL="685800" rtl="0" algn="l">
              <a:lnSpc>
                <a:spcPct val="70000"/>
              </a:lnSpc>
              <a:spcBef>
                <a:spcPts val="500"/>
              </a:spcBef>
              <a:spcAft>
                <a:spcPts val="0"/>
              </a:spcAft>
              <a:buClr>
                <a:schemeClr val="dk1"/>
              </a:buClr>
              <a:buSzPts val="1320"/>
              <a:buChar char="•"/>
            </a:pPr>
            <a:r>
              <a:rPr lang="en-US" sz="1320"/>
              <a:t>Date : 3/12/2019</a:t>
            </a:r>
            <a:endParaRPr/>
          </a:p>
          <a:p>
            <a:pPr indent="-228600" lvl="1" marL="685800" rtl="0" algn="l">
              <a:lnSpc>
                <a:spcPct val="70000"/>
              </a:lnSpc>
              <a:spcBef>
                <a:spcPts val="500"/>
              </a:spcBef>
              <a:spcAft>
                <a:spcPts val="0"/>
              </a:spcAft>
              <a:buClr>
                <a:schemeClr val="dk1"/>
              </a:buClr>
              <a:buSzPts val="1320"/>
              <a:buChar char="•"/>
            </a:pPr>
            <a:r>
              <a:rPr lang="en-US" sz="1320"/>
              <a:t>Attendance: Jared Kopeloff, Alexis Montes, Komal Narine, Julien Bankier </a:t>
            </a:r>
            <a:endParaRPr sz="1320"/>
          </a:p>
          <a:p>
            <a:pPr indent="-228600" lvl="1" marL="685800" rtl="0" algn="l">
              <a:lnSpc>
                <a:spcPct val="70000"/>
              </a:lnSpc>
              <a:spcBef>
                <a:spcPts val="500"/>
              </a:spcBef>
              <a:spcAft>
                <a:spcPts val="0"/>
              </a:spcAft>
              <a:buClr>
                <a:schemeClr val="dk1"/>
              </a:buClr>
              <a:buSzPts val="1320"/>
              <a:buChar char="•"/>
            </a:pPr>
            <a:r>
              <a:rPr lang="en-US" sz="1320"/>
              <a:t>M</a:t>
            </a:r>
            <a:r>
              <a:rPr lang="en-US" sz="1320"/>
              <a:t>inutes</a:t>
            </a:r>
            <a:r>
              <a:rPr lang="en-US" sz="1320"/>
              <a:t>:</a:t>
            </a:r>
            <a:br>
              <a:rPr lang="en-US" sz="1320"/>
            </a:br>
            <a:r>
              <a:rPr lang="en-US" sz="1320"/>
              <a:t> a.) Assign someone to do the JDBC</a:t>
            </a:r>
            <a:br>
              <a:rPr lang="en-US" sz="1320"/>
            </a:br>
            <a:r>
              <a:rPr lang="en-US" sz="1320"/>
              <a:t> b.) Decide how we will film videos</a:t>
            </a:r>
            <a:br>
              <a:rPr lang="en-US" sz="1320"/>
            </a:br>
            <a:r>
              <a:rPr lang="en-US" sz="1320"/>
              <a:t> c.) Begin thinking about what a good query is </a:t>
            </a:r>
            <a:endParaRPr sz="1540"/>
          </a:p>
          <a:p>
            <a:pPr indent="-228600" lvl="0" marL="228600" rtl="0" algn="l">
              <a:lnSpc>
                <a:spcPct val="70000"/>
              </a:lnSpc>
              <a:spcBef>
                <a:spcPts val="1000"/>
              </a:spcBef>
              <a:spcAft>
                <a:spcPts val="0"/>
              </a:spcAft>
              <a:buClr>
                <a:schemeClr val="dk1"/>
              </a:buClr>
              <a:buSzPts val="1540"/>
              <a:buChar char="•"/>
            </a:pPr>
            <a:r>
              <a:rPr lang="en-US" sz="1540"/>
              <a:t>M</a:t>
            </a:r>
            <a:r>
              <a:rPr lang="en-US" sz="1540"/>
              <a:t>eeting 4: Picked the top 3 and worst 3 queries, assigned each one 3/14</a:t>
            </a:r>
            <a:endParaRPr sz="1540"/>
          </a:p>
          <a:p>
            <a:pPr indent="-228600" lvl="1" marL="685800" rtl="0" algn="l">
              <a:lnSpc>
                <a:spcPct val="70000"/>
              </a:lnSpc>
              <a:spcBef>
                <a:spcPts val="500"/>
              </a:spcBef>
              <a:spcAft>
                <a:spcPts val="0"/>
              </a:spcAft>
              <a:buClr>
                <a:schemeClr val="dk1"/>
              </a:buClr>
              <a:buSzPts val="1320"/>
              <a:buChar char="•"/>
            </a:pPr>
            <a:r>
              <a:rPr lang="en-US" sz="1320"/>
              <a:t>Date : 3/14/2019</a:t>
            </a:r>
            <a:endParaRPr/>
          </a:p>
          <a:p>
            <a:pPr indent="-228600" lvl="1" marL="685800" rtl="0" algn="l">
              <a:lnSpc>
                <a:spcPct val="70000"/>
              </a:lnSpc>
              <a:spcBef>
                <a:spcPts val="500"/>
              </a:spcBef>
              <a:spcAft>
                <a:spcPts val="0"/>
              </a:spcAft>
              <a:buClr>
                <a:schemeClr val="dk1"/>
              </a:buClr>
              <a:buSzPts val="1320"/>
              <a:buChar char="•"/>
            </a:pPr>
            <a:r>
              <a:rPr lang="en-US" sz="1320"/>
              <a:t>Attendance: Jared Kopeloff, Alexis Montes, Komal Narine, Julien Bankier </a:t>
            </a:r>
            <a:endParaRPr sz="1320"/>
          </a:p>
          <a:p>
            <a:pPr indent="-228600" lvl="1" marL="685800" rtl="0" algn="l">
              <a:lnSpc>
                <a:spcPct val="70000"/>
              </a:lnSpc>
              <a:spcBef>
                <a:spcPts val="500"/>
              </a:spcBef>
              <a:spcAft>
                <a:spcPts val="0"/>
              </a:spcAft>
              <a:buClr>
                <a:schemeClr val="dk1"/>
              </a:buClr>
              <a:buSzPts val="1320"/>
              <a:buChar char="•"/>
            </a:pPr>
            <a:r>
              <a:rPr lang="en-US" sz="1320"/>
              <a:t>M</a:t>
            </a:r>
            <a:r>
              <a:rPr lang="en-US" sz="1320"/>
              <a:t>inutes</a:t>
            </a:r>
            <a:r>
              <a:rPr lang="en-US" sz="1320"/>
              <a:t>:</a:t>
            </a:r>
            <a:br>
              <a:rPr lang="en-US" sz="1320"/>
            </a:br>
            <a:r>
              <a:rPr lang="en-US" sz="1320"/>
              <a:t> a.) Set the criteria for a good query</a:t>
            </a:r>
            <a:br>
              <a:rPr lang="en-US" sz="1320"/>
            </a:br>
            <a:r>
              <a:rPr lang="en-US" sz="1320"/>
              <a:t> b.) set date for jdbc video google hangout</a:t>
            </a:r>
            <a:br>
              <a:rPr lang="en-US" sz="1320"/>
            </a:br>
            <a:r>
              <a:rPr lang="en-US" sz="1320"/>
              <a:t> c.) pick best three and worst three and decide who would fix </a:t>
            </a:r>
            <a:endParaRPr sz="1540"/>
          </a:p>
          <a:p>
            <a:pPr indent="-228600" lvl="0" marL="228600" rtl="0" algn="l">
              <a:lnSpc>
                <a:spcPct val="70000"/>
              </a:lnSpc>
              <a:spcBef>
                <a:spcPts val="1000"/>
              </a:spcBef>
              <a:spcAft>
                <a:spcPts val="0"/>
              </a:spcAft>
              <a:buClr>
                <a:schemeClr val="dk1"/>
              </a:buClr>
              <a:buSzPts val="1540"/>
              <a:buChar char="•"/>
            </a:pPr>
            <a:r>
              <a:rPr lang="en-US" sz="1540"/>
              <a:t>Meeting 5: Filmed video for jdbc, discussed any issues 3/15</a:t>
            </a:r>
            <a:endParaRPr sz="1540"/>
          </a:p>
          <a:p>
            <a:pPr indent="-228600" lvl="1" marL="685800" rtl="0" algn="l">
              <a:lnSpc>
                <a:spcPct val="70000"/>
              </a:lnSpc>
              <a:spcBef>
                <a:spcPts val="500"/>
              </a:spcBef>
              <a:spcAft>
                <a:spcPts val="0"/>
              </a:spcAft>
              <a:buClr>
                <a:schemeClr val="dk1"/>
              </a:buClr>
              <a:buSzPts val="1320"/>
              <a:buChar char="•"/>
            </a:pPr>
            <a:r>
              <a:rPr lang="en-US" sz="1320"/>
              <a:t>Date : 3/16/2019 </a:t>
            </a:r>
            <a:endParaRPr/>
          </a:p>
          <a:p>
            <a:pPr indent="-228600" lvl="1" marL="685800" rtl="0" algn="l">
              <a:lnSpc>
                <a:spcPct val="70000"/>
              </a:lnSpc>
              <a:spcBef>
                <a:spcPts val="500"/>
              </a:spcBef>
              <a:spcAft>
                <a:spcPts val="0"/>
              </a:spcAft>
              <a:buClr>
                <a:schemeClr val="dk1"/>
              </a:buClr>
              <a:buSzPts val="1320"/>
              <a:buChar char="•"/>
            </a:pPr>
            <a:r>
              <a:rPr lang="en-US" sz="1320"/>
              <a:t>Attendance: Alexis Montes, Komal Narine, Julien Bankier </a:t>
            </a:r>
            <a:endParaRPr/>
          </a:p>
          <a:p>
            <a:pPr indent="-228600" lvl="1" marL="685800" rtl="0" algn="l">
              <a:lnSpc>
                <a:spcPct val="70000"/>
              </a:lnSpc>
              <a:spcBef>
                <a:spcPts val="500"/>
              </a:spcBef>
              <a:spcAft>
                <a:spcPts val="0"/>
              </a:spcAft>
              <a:buClr>
                <a:schemeClr val="dk1"/>
              </a:buClr>
              <a:buSzPts val="1320"/>
              <a:buChar char="•"/>
            </a:pPr>
            <a:r>
              <a:rPr lang="en-US" sz="1320"/>
              <a:t>Minutes</a:t>
            </a:r>
            <a:r>
              <a:rPr lang="en-US" sz="1320"/>
              <a:t>:</a:t>
            </a:r>
            <a:br>
              <a:rPr lang="en-US" sz="1320"/>
            </a:br>
            <a:r>
              <a:rPr lang="en-US" sz="1320"/>
              <a:t> a.) Film the jdbc video</a:t>
            </a:r>
            <a:br>
              <a:rPr lang="en-US" sz="1320"/>
            </a:br>
            <a:r>
              <a:rPr lang="en-US" sz="1320"/>
              <a:t> </a:t>
            </a:r>
            <a:endParaRPr/>
          </a:p>
          <a:p>
            <a:pPr indent="-130810" lvl="0" marL="228600" rtl="0" algn="l">
              <a:lnSpc>
                <a:spcPct val="70000"/>
              </a:lnSpc>
              <a:spcBef>
                <a:spcPts val="1000"/>
              </a:spcBef>
              <a:spcAft>
                <a:spcPts val="0"/>
              </a:spcAft>
              <a:buClr>
                <a:schemeClr val="dk1"/>
              </a:buClr>
              <a:buSzPts val="1540"/>
              <a:buNone/>
            </a:pPr>
            <a:r>
              <a:t/>
            </a:r>
            <a:endParaRPr sz="1540"/>
          </a:p>
          <a:p>
            <a:pPr indent="-130810" lvl="0" marL="228600" rtl="0" algn="l">
              <a:lnSpc>
                <a:spcPct val="70000"/>
              </a:lnSpc>
              <a:spcBef>
                <a:spcPts val="1000"/>
              </a:spcBef>
              <a:spcAft>
                <a:spcPts val="0"/>
              </a:spcAft>
              <a:buClr>
                <a:schemeClr val="dk1"/>
              </a:buClr>
              <a:buSzPts val="1540"/>
              <a:buNone/>
            </a:pPr>
            <a:r>
              <a:t/>
            </a:r>
            <a:endParaRPr sz="154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Query 20: Complex 3 part 1</a:t>
            </a:r>
            <a:endParaRPr/>
          </a:p>
        </p:txBody>
      </p:sp>
      <p:sp>
        <p:nvSpPr>
          <p:cNvPr id="651" name="Google Shape;651;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330"/>
              <a:buNone/>
            </a:pPr>
            <a:r>
              <a:rPr lang="en-US" sz="1330"/>
              <a:t>Proposition Create a string representation using a function that displays how much the total sale was in the foreign currency used and other details of the sale.</a:t>
            </a:r>
            <a:endParaRPr/>
          </a:p>
          <a:p>
            <a:pPr indent="0" lvl="0" marL="0" rtl="0" algn="l">
              <a:lnSpc>
                <a:spcPct val="70000"/>
              </a:lnSpc>
              <a:spcBef>
                <a:spcPts val="1000"/>
              </a:spcBef>
              <a:spcAft>
                <a:spcPts val="0"/>
              </a:spcAft>
              <a:buClr>
                <a:schemeClr val="dk1"/>
              </a:buClr>
              <a:buSzPts val="1330"/>
              <a:buNone/>
            </a:pPr>
            <a:r>
              <a:rPr lang="en-US" sz="1330"/>
              <a:t>Query:</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USE</a:t>
            </a:r>
            <a:r>
              <a:rPr lang="en-US" sz="1330">
                <a:solidFill>
                  <a:srgbClr val="D4D4D4"/>
                </a:solidFill>
                <a:latin typeface="Consolas"/>
                <a:ea typeface="Consolas"/>
                <a:cs typeface="Consolas"/>
                <a:sym typeface="Consolas"/>
              </a:rPr>
              <a:t> AdventureWorks2014</a:t>
            </a:r>
            <a:endParaRPr/>
          </a:p>
          <a:p>
            <a:pPr indent="-228600" lvl="0" marL="228600" rtl="0" algn="l">
              <a:lnSpc>
                <a:spcPct val="70000"/>
              </a:lnSpc>
              <a:spcBef>
                <a:spcPts val="1000"/>
              </a:spcBef>
              <a:spcAft>
                <a:spcPts val="0"/>
              </a:spcAft>
              <a:buClr>
                <a:srgbClr val="D4D4D4"/>
              </a:buClr>
              <a:buSzPts val="1330"/>
              <a:buChar char="•"/>
            </a:pPr>
            <a:br>
              <a:rPr lang="en-US" sz="1330">
                <a:solidFill>
                  <a:srgbClr val="D4D4D4"/>
                </a:solidFill>
                <a:latin typeface="Consolas"/>
                <a:ea typeface="Consolas"/>
                <a:cs typeface="Consolas"/>
                <a:sym typeface="Consolas"/>
              </a:rPr>
            </a:br>
            <a:r>
              <a:rPr lang="en-US" sz="1330">
                <a:solidFill>
                  <a:srgbClr val="569CD6"/>
                </a:solidFill>
                <a:latin typeface="Consolas"/>
                <a:ea typeface="Consolas"/>
                <a:cs typeface="Consolas"/>
                <a:sym typeface="Consolas"/>
              </a:rPr>
              <a:t>SELECT</a:t>
            </a:r>
            <a:r>
              <a:rPr lang="en-US" sz="1330">
                <a:solidFill>
                  <a:srgbClr val="D4D4D4"/>
                </a:solidFill>
                <a:latin typeface="Consolas"/>
                <a:ea typeface="Consolas"/>
                <a:cs typeface="Consolas"/>
                <a:sym typeface="Consolas"/>
              </a:rPr>
              <a:t> SOH.SalesOrderID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,SOH.SalesOrderNumber</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,SOH.TerritoryID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,SOH.CurrencyRateID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,SOH.TotalDue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[Total Due in Dollars]</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,CR.ToCurrencyCode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,C.Name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,dbo.getTotalValue(</a:t>
            </a:r>
            <a:r>
              <a:rPr lang="en-US" sz="1330">
                <a:solidFill>
                  <a:srgbClr val="569CD6"/>
                </a:solidFill>
                <a:latin typeface="Consolas"/>
                <a:ea typeface="Consolas"/>
                <a:cs typeface="Consolas"/>
                <a:sym typeface="Consolas"/>
              </a:rPr>
              <a:t>CAST</a:t>
            </a:r>
            <a:r>
              <a:rPr lang="en-US" sz="1330">
                <a:solidFill>
                  <a:srgbClr val="D4D4D4"/>
                </a:solidFill>
                <a:latin typeface="Consolas"/>
                <a:ea typeface="Consolas"/>
                <a:cs typeface="Consolas"/>
                <a:sym typeface="Consolas"/>
              </a:rPr>
              <a:t>(SOH.CurrencyRateID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INT</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CAST</a:t>
            </a:r>
            <a:r>
              <a:rPr lang="en-US" sz="1330">
                <a:solidFill>
                  <a:srgbClr val="D4D4D4"/>
                </a:solidFill>
                <a:latin typeface="Consolas"/>
                <a:ea typeface="Consolas"/>
                <a:cs typeface="Consolas"/>
                <a:sym typeface="Consolas"/>
              </a:rPr>
              <a:t>(SOH.TotalDue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DECIMAL</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10</a:t>
            </a:r>
            <a:r>
              <a:rPr lang="en-US" sz="1330">
                <a:solidFill>
                  <a:srgbClr val="D4D4D4"/>
                </a:solidFill>
                <a:latin typeface="Consolas"/>
                <a:ea typeface="Consolas"/>
                <a:cs typeface="Consolas"/>
                <a:sym typeface="Consolas"/>
              </a:rPr>
              <a:t>, </a:t>
            </a:r>
            <a:r>
              <a:rPr lang="en-US" sz="1330">
                <a:solidFill>
                  <a:srgbClr val="B5CEA8"/>
                </a:solidFill>
                <a:latin typeface="Consolas"/>
                <a:ea typeface="Consolas"/>
                <a:cs typeface="Consolas"/>
                <a:sym typeface="Consolas"/>
              </a:rPr>
              <a:t>2</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[Total in foregn currency]</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FROM</a:t>
            </a:r>
            <a:r>
              <a:rPr lang="en-US" sz="1330">
                <a:solidFill>
                  <a:srgbClr val="D4D4D4"/>
                </a:solidFill>
                <a:latin typeface="Consolas"/>
                <a:ea typeface="Consolas"/>
                <a:cs typeface="Consolas"/>
                <a:sym typeface="Consolas"/>
              </a:rPr>
              <a:t> Sales.SalesOrderHeader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SOH</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INNER JOIN</a:t>
            </a:r>
            <a:r>
              <a:rPr lang="en-US" sz="1330">
                <a:solidFill>
                  <a:srgbClr val="D4D4D4"/>
                </a:solidFill>
                <a:latin typeface="Consolas"/>
                <a:ea typeface="Consolas"/>
                <a:cs typeface="Consolas"/>
                <a:sym typeface="Consolas"/>
              </a:rPr>
              <a:t> Sales.CurrencyRate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CR </a:t>
            </a:r>
            <a:r>
              <a:rPr lang="en-US" sz="1330">
                <a:solidFill>
                  <a:srgbClr val="569CD6"/>
                </a:solidFill>
                <a:latin typeface="Consolas"/>
                <a:ea typeface="Consolas"/>
                <a:cs typeface="Consolas"/>
                <a:sym typeface="Consolas"/>
              </a:rPr>
              <a:t>ON</a:t>
            </a:r>
            <a:r>
              <a:rPr lang="en-US" sz="1330">
                <a:solidFill>
                  <a:srgbClr val="D4D4D4"/>
                </a:solidFill>
                <a:latin typeface="Consolas"/>
                <a:ea typeface="Consolas"/>
                <a:cs typeface="Consolas"/>
                <a:sym typeface="Consolas"/>
              </a:rPr>
              <a:t> SOH.CurrencyRateID = CR.CurrencyRateID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INNER JOIN</a:t>
            </a:r>
            <a:r>
              <a:rPr lang="en-US" sz="1330">
                <a:solidFill>
                  <a:srgbClr val="D4D4D4"/>
                </a:solidFill>
                <a:latin typeface="Consolas"/>
                <a:ea typeface="Consolas"/>
                <a:cs typeface="Consolas"/>
                <a:sym typeface="Consolas"/>
              </a:rPr>
              <a:t> Sales.Currency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C </a:t>
            </a:r>
            <a:r>
              <a:rPr lang="en-US" sz="1330">
                <a:solidFill>
                  <a:srgbClr val="569CD6"/>
                </a:solidFill>
                <a:latin typeface="Consolas"/>
                <a:ea typeface="Consolas"/>
                <a:cs typeface="Consolas"/>
                <a:sym typeface="Consolas"/>
              </a:rPr>
              <a:t>ON</a:t>
            </a:r>
            <a:r>
              <a:rPr lang="en-US" sz="1330">
                <a:solidFill>
                  <a:srgbClr val="D4D4D4"/>
                </a:solidFill>
                <a:latin typeface="Consolas"/>
                <a:ea typeface="Consolas"/>
                <a:cs typeface="Consolas"/>
                <a:sym typeface="Consolas"/>
              </a:rPr>
              <a:t> C.CurrencyCode = CR.ToCurrencyCode;</a:t>
            </a:r>
            <a:endParaRPr/>
          </a:p>
          <a:p>
            <a:pPr indent="0" lvl="0" marL="0" rtl="0" algn="l">
              <a:lnSpc>
                <a:spcPct val="70000"/>
              </a:lnSpc>
              <a:spcBef>
                <a:spcPts val="1000"/>
              </a:spcBef>
              <a:spcAft>
                <a:spcPts val="0"/>
              </a:spcAft>
              <a:buClr>
                <a:schemeClr val="dk1"/>
              </a:buClr>
              <a:buSzPts val="1330"/>
              <a:buNone/>
            </a:pPr>
            <a:r>
              <a:t/>
            </a:r>
            <a:endParaRPr sz="1330"/>
          </a:p>
        </p:txBody>
      </p:sp>
      <p:pic>
        <p:nvPicPr>
          <p:cNvPr id="652" name="Google Shape;652;p93"/>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Query 20: Complex 3 part 2</a:t>
            </a:r>
            <a:endParaRPr/>
          </a:p>
        </p:txBody>
      </p:sp>
      <p:sp>
        <p:nvSpPr>
          <p:cNvPr id="658" name="Google Shape;658;p94"/>
          <p:cNvSpPr txBox="1"/>
          <p:nvPr>
            <p:ph idx="1" type="body"/>
          </p:nvPr>
        </p:nvSpPr>
        <p:spPr>
          <a:xfrm rot="-5400000">
            <a:off x="3610971" y="-1082082"/>
            <a:ext cx="4390944" cy="9936481"/>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330"/>
              <a:buNone/>
            </a:pPr>
            <a:r>
              <a:rPr lang="en-US" sz="1330"/>
              <a:t>Function: </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CREATE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OR</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br>
              <a:rPr lang="en-US" sz="1330">
                <a:solidFill>
                  <a:srgbClr val="D4D4D4"/>
                </a:solidFill>
                <a:latin typeface="Consolas"/>
                <a:ea typeface="Consolas"/>
                <a:cs typeface="Consolas"/>
                <a:sym typeface="Consolas"/>
              </a:rPr>
            </a:br>
            <a:r>
              <a:rPr lang="en-US" sz="1330">
                <a:solidFill>
                  <a:srgbClr val="569CD6"/>
                </a:solidFill>
                <a:latin typeface="Consolas"/>
                <a:ea typeface="Consolas"/>
                <a:cs typeface="Consolas"/>
                <a:sym typeface="Consolas"/>
              </a:rPr>
              <a:t>ALTER</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FUNCTION</a:t>
            </a:r>
            <a:r>
              <a:rPr lang="en-US" sz="1330">
                <a:solidFill>
                  <a:srgbClr val="D4D4D4"/>
                </a:solidFill>
                <a:latin typeface="Consolas"/>
                <a:ea typeface="Consolas"/>
                <a:cs typeface="Consolas"/>
                <a:sym typeface="Consolas"/>
              </a:rPr>
              <a:t> getTotalValue (</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@id </a:t>
            </a:r>
            <a:r>
              <a:rPr lang="en-US" sz="1330">
                <a:solidFill>
                  <a:srgbClr val="569CD6"/>
                </a:solidFill>
                <a:latin typeface="Consolas"/>
                <a:ea typeface="Consolas"/>
                <a:cs typeface="Consolas"/>
                <a:sym typeface="Consolas"/>
              </a:rPr>
              <a:t>INT</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,@total </a:t>
            </a:r>
            <a:r>
              <a:rPr lang="en-US" sz="1330">
                <a:solidFill>
                  <a:srgbClr val="569CD6"/>
                </a:solidFill>
                <a:latin typeface="Consolas"/>
                <a:ea typeface="Consolas"/>
                <a:cs typeface="Consolas"/>
                <a:sym typeface="Consolas"/>
              </a:rPr>
              <a:t>DECIMAL</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10</a:t>
            </a:r>
            <a:r>
              <a:rPr lang="en-US" sz="1330">
                <a:solidFill>
                  <a:srgbClr val="D4D4D4"/>
                </a:solidFill>
                <a:latin typeface="Consolas"/>
                <a:ea typeface="Consolas"/>
                <a:cs typeface="Consolas"/>
                <a:sym typeface="Consolas"/>
              </a:rPr>
              <a:t>, </a:t>
            </a:r>
            <a:r>
              <a:rPr lang="en-US" sz="1330">
                <a:solidFill>
                  <a:srgbClr val="B5CEA8"/>
                </a:solidFill>
                <a:latin typeface="Consolas"/>
                <a:ea typeface="Consolas"/>
                <a:cs typeface="Consolas"/>
                <a:sym typeface="Consolas"/>
              </a:rPr>
              <a:t>2</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RETURNS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VARCHAR</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250</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AS</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BEGIN</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DECLARE</a:t>
            </a:r>
            <a:r>
              <a:rPr lang="en-US" sz="1330">
                <a:solidFill>
                  <a:srgbClr val="D4D4D4"/>
                </a:solidFill>
                <a:latin typeface="Consolas"/>
                <a:ea typeface="Consolas"/>
                <a:cs typeface="Consolas"/>
                <a:sym typeface="Consolas"/>
              </a:rPr>
              <a:t> @toRate </a:t>
            </a:r>
            <a:r>
              <a:rPr lang="en-US" sz="1330">
                <a:solidFill>
                  <a:srgbClr val="569CD6"/>
                </a:solidFill>
                <a:latin typeface="Consolas"/>
                <a:ea typeface="Consolas"/>
                <a:cs typeface="Consolas"/>
                <a:sym typeface="Consolas"/>
              </a:rPr>
              <a:t>DECIMAL</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10</a:t>
            </a:r>
            <a:r>
              <a:rPr lang="en-US" sz="1330">
                <a:solidFill>
                  <a:srgbClr val="D4D4D4"/>
                </a:solidFill>
                <a:latin typeface="Consolas"/>
                <a:ea typeface="Consolas"/>
                <a:cs typeface="Consolas"/>
                <a:sym typeface="Consolas"/>
              </a:rPr>
              <a:t>, </a:t>
            </a:r>
            <a:r>
              <a:rPr lang="en-US" sz="1330">
                <a:solidFill>
                  <a:srgbClr val="B5CEA8"/>
                </a:solidFill>
                <a:latin typeface="Consolas"/>
                <a:ea typeface="Consolas"/>
                <a:cs typeface="Consolas"/>
                <a:sym typeface="Consolas"/>
              </a:rPr>
              <a:t>2</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,@finalAmt </a:t>
            </a:r>
            <a:r>
              <a:rPr lang="en-US" sz="1330">
                <a:solidFill>
                  <a:srgbClr val="569CD6"/>
                </a:solidFill>
                <a:latin typeface="Consolas"/>
                <a:ea typeface="Consolas"/>
                <a:cs typeface="Consolas"/>
                <a:sym typeface="Consolas"/>
              </a:rPr>
              <a:t>DECIMAL</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10</a:t>
            </a:r>
            <a:r>
              <a:rPr lang="en-US" sz="1330">
                <a:solidFill>
                  <a:srgbClr val="D4D4D4"/>
                </a:solidFill>
                <a:latin typeface="Consolas"/>
                <a:ea typeface="Consolas"/>
                <a:cs typeface="Consolas"/>
                <a:sym typeface="Consolas"/>
              </a:rPr>
              <a:t>, </a:t>
            </a:r>
            <a:r>
              <a:rPr lang="en-US" sz="1330">
                <a:solidFill>
                  <a:srgbClr val="B5CEA8"/>
                </a:solidFill>
                <a:latin typeface="Consolas"/>
                <a:ea typeface="Consolas"/>
                <a:cs typeface="Consolas"/>
                <a:sym typeface="Consolas"/>
              </a:rPr>
              <a:t>2</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,@CName </a:t>
            </a:r>
            <a:r>
              <a:rPr lang="en-US" sz="1330">
                <a:solidFill>
                  <a:srgbClr val="569CD6"/>
                </a:solidFill>
                <a:latin typeface="Consolas"/>
                <a:ea typeface="Consolas"/>
                <a:cs typeface="Consolas"/>
                <a:sym typeface="Consolas"/>
              </a:rPr>
              <a:t>VARCHAR</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250</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br>
              <a:rPr lang="en-US" sz="1330">
                <a:solidFill>
                  <a:srgbClr val="D4D4D4"/>
                </a:solidFill>
                <a:latin typeface="Consolas"/>
                <a:ea typeface="Consolas"/>
                <a:cs typeface="Consolas"/>
                <a:sym typeface="Consolas"/>
              </a:rPr>
            </a:b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SET</a:t>
            </a:r>
            <a:r>
              <a:rPr lang="en-US" sz="1330">
                <a:solidFill>
                  <a:srgbClr val="D4D4D4"/>
                </a:solidFill>
                <a:latin typeface="Consolas"/>
                <a:ea typeface="Consolas"/>
                <a:cs typeface="Consolas"/>
                <a:sym typeface="Consolas"/>
              </a:rPr>
              <a:t> @toRate = </a:t>
            </a:r>
            <a:r>
              <a:rPr lang="en-US" sz="1330">
                <a:solidFill>
                  <a:srgbClr val="569CD6"/>
                </a:solidFill>
                <a:latin typeface="Consolas"/>
                <a:ea typeface="Consolas"/>
                <a:cs typeface="Consolas"/>
                <a:sym typeface="Consolas"/>
              </a:rPr>
              <a:t>CAST</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SELECT</a:t>
            </a:r>
            <a:r>
              <a:rPr lang="en-US" sz="1330">
                <a:solidFill>
                  <a:srgbClr val="D4D4D4"/>
                </a:solidFill>
                <a:latin typeface="Consolas"/>
                <a:ea typeface="Consolas"/>
                <a:cs typeface="Consolas"/>
                <a:sym typeface="Consolas"/>
              </a:rPr>
              <a:t> AverageRate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FROM</a:t>
            </a:r>
            <a:r>
              <a:rPr lang="en-US" sz="1330">
                <a:solidFill>
                  <a:srgbClr val="D4D4D4"/>
                </a:solidFill>
                <a:latin typeface="Consolas"/>
                <a:ea typeface="Consolas"/>
                <a:cs typeface="Consolas"/>
                <a:sym typeface="Consolas"/>
              </a:rPr>
              <a:t> Sales.CurrencyRate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WHERE</a:t>
            </a:r>
            <a:r>
              <a:rPr lang="en-US" sz="1330">
                <a:solidFill>
                  <a:srgbClr val="D4D4D4"/>
                </a:solidFill>
                <a:latin typeface="Consolas"/>
                <a:ea typeface="Consolas"/>
                <a:cs typeface="Consolas"/>
                <a:sym typeface="Consolas"/>
              </a:rPr>
              <a:t> CurrencyRateID = @id</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INT</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SET</a:t>
            </a:r>
            <a:r>
              <a:rPr lang="en-US" sz="1330">
                <a:solidFill>
                  <a:srgbClr val="D4D4D4"/>
                </a:solidFill>
                <a:latin typeface="Consolas"/>
                <a:ea typeface="Consolas"/>
                <a:cs typeface="Consolas"/>
                <a:sym typeface="Consolas"/>
              </a:rPr>
              <a:t> @finalAmt = @total * @toRate;</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SET</a:t>
            </a:r>
            <a:r>
              <a:rPr lang="en-US" sz="1330">
                <a:solidFill>
                  <a:srgbClr val="D4D4D4"/>
                </a:solidFill>
                <a:latin typeface="Consolas"/>
                <a:ea typeface="Consolas"/>
                <a:cs typeface="Consolas"/>
                <a:sym typeface="Consolas"/>
              </a:rPr>
              <a:t> @CName = (</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SELECT</a:t>
            </a:r>
            <a:r>
              <a:rPr lang="en-US" sz="1330">
                <a:solidFill>
                  <a:srgbClr val="D4D4D4"/>
                </a:solidFill>
                <a:latin typeface="Consolas"/>
                <a:ea typeface="Consolas"/>
                <a:cs typeface="Consolas"/>
                <a:sym typeface="Consolas"/>
              </a:rPr>
              <a:t> ToCurrencyCode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FROM</a:t>
            </a:r>
            <a:r>
              <a:rPr lang="en-US" sz="1330">
                <a:solidFill>
                  <a:srgbClr val="D4D4D4"/>
                </a:solidFill>
                <a:latin typeface="Consolas"/>
                <a:ea typeface="Consolas"/>
                <a:cs typeface="Consolas"/>
                <a:sym typeface="Consolas"/>
              </a:rPr>
              <a:t> Sales.CurrencyRate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WHERE</a:t>
            </a:r>
            <a:r>
              <a:rPr lang="en-US" sz="1330">
                <a:solidFill>
                  <a:srgbClr val="D4D4D4"/>
                </a:solidFill>
                <a:latin typeface="Consolas"/>
                <a:ea typeface="Consolas"/>
                <a:cs typeface="Consolas"/>
                <a:sym typeface="Consolas"/>
              </a:rPr>
              <a:t> @id = CurrencyRateID</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1330"/>
              <a:buChar char="•"/>
            </a:pPr>
            <a:br>
              <a:rPr lang="en-US" sz="1330">
                <a:solidFill>
                  <a:srgbClr val="D4D4D4"/>
                </a:solidFill>
                <a:latin typeface="Consolas"/>
                <a:ea typeface="Consolas"/>
                <a:cs typeface="Consolas"/>
                <a:sym typeface="Consolas"/>
              </a:rPr>
            </a:b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RETURN</a:t>
            </a:r>
            <a:r>
              <a:rPr lang="en-US" sz="1330">
                <a:solidFill>
                  <a:srgbClr val="D4D4D4"/>
                </a:solidFill>
                <a:latin typeface="Consolas"/>
                <a:ea typeface="Consolas"/>
                <a:cs typeface="Consolas"/>
                <a:sym typeface="Consolas"/>
              </a:rPr>
              <a:t> </a:t>
            </a:r>
            <a:r>
              <a:rPr lang="en-US" sz="1330">
                <a:solidFill>
                  <a:srgbClr val="DCDCAA"/>
                </a:solidFill>
                <a:latin typeface="Consolas"/>
                <a:ea typeface="Consolas"/>
                <a:cs typeface="Consolas"/>
                <a:sym typeface="Consolas"/>
              </a:rPr>
              <a:t>CONCAT</a:t>
            </a:r>
            <a:r>
              <a:rPr lang="en-US" sz="133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CAST</a:t>
            </a:r>
            <a:r>
              <a:rPr lang="en-US" sz="1330">
                <a:solidFill>
                  <a:srgbClr val="D4D4D4"/>
                </a:solidFill>
                <a:latin typeface="Consolas"/>
                <a:ea typeface="Consolas"/>
                <a:cs typeface="Consolas"/>
                <a:sym typeface="Consolas"/>
              </a:rPr>
              <a:t>(@finalAmt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VARCHAR</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250</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CE9178"/>
                </a:solidFill>
                <a:latin typeface="Consolas"/>
                <a:ea typeface="Consolas"/>
                <a:cs typeface="Consolas"/>
                <a:sym typeface="Consolas"/>
              </a:rPr>
              <a:t>' '</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CAST</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SELECT</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NAME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FROM</a:t>
            </a:r>
            <a:r>
              <a:rPr lang="en-US" sz="1330">
                <a:solidFill>
                  <a:srgbClr val="D4D4D4"/>
                </a:solidFill>
                <a:latin typeface="Consolas"/>
                <a:ea typeface="Consolas"/>
                <a:cs typeface="Consolas"/>
                <a:sym typeface="Consolas"/>
              </a:rPr>
              <a:t> Sales.Currency</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WHERE</a:t>
            </a:r>
            <a:r>
              <a:rPr lang="en-US" sz="1330">
                <a:solidFill>
                  <a:srgbClr val="D4D4D4"/>
                </a:solidFill>
                <a:latin typeface="Consolas"/>
                <a:ea typeface="Consolas"/>
                <a:cs typeface="Consolas"/>
                <a:sym typeface="Consolas"/>
              </a:rPr>
              <a:t> @CName = CurrencyCode</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 </a:t>
            </a:r>
            <a:r>
              <a:rPr lang="en-US" sz="1330">
                <a:solidFill>
                  <a:srgbClr val="569CD6"/>
                </a:solidFill>
                <a:latin typeface="Consolas"/>
                <a:ea typeface="Consolas"/>
                <a:cs typeface="Consolas"/>
                <a:sym typeface="Consolas"/>
              </a:rPr>
              <a:t>AS</a:t>
            </a:r>
            <a:r>
              <a:rPr lang="en-US" sz="1330">
                <a:solidFill>
                  <a:srgbClr val="D4D4D4"/>
                </a:solidFill>
                <a:latin typeface="Consolas"/>
                <a:ea typeface="Consolas"/>
                <a:cs typeface="Consolas"/>
                <a:sym typeface="Consolas"/>
              </a:rPr>
              <a:t> </a:t>
            </a:r>
            <a:r>
              <a:rPr lang="en-US" sz="1330">
                <a:solidFill>
                  <a:srgbClr val="569CD6"/>
                </a:solidFill>
                <a:latin typeface="Consolas"/>
                <a:ea typeface="Consolas"/>
                <a:cs typeface="Consolas"/>
                <a:sym typeface="Consolas"/>
              </a:rPr>
              <a:t>VARCHAR</a:t>
            </a:r>
            <a:r>
              <a:rPr lang="en-US" sz="1330">
                <a:solidFill>
                  <a:srgbClr val="D4D4D4"/>
                </a:solidFill>
                <a:latin typeface="Consolas"/>
                <a:ea typeface="Consolas"/>
                <a:cs typeface="Consolas"/>
                <a:sym typeface="Consolas"/>
              </a:rPr>
              <a:t>(</a:t>
            </a:r>
            <a:r>
              <a:rPr lang="en-US" sz="1330">
                <a:solidFill>
                  <a:srgbClr val="B5CEA8"/>
                </a:solidFill>
                <a:latin typeface="Consolas"/>
                <a:ea typeface="Consolas"/>
                <a:cs typeface="Consolas"/>
                <a:sym typeface="Consolas"/>
              </a:rPr>
              <a:t>250</a:t>
            </a:r>
            <a:r>
              <a:rPr lang="en-US" sz="1330">
                <a:solidFill>
                  <a:srgbClr val="D4D4D4"/>
                </a:solidFill>
                <a:latin typeface="Consolas"/>
                <a:ea typeface="Consolas"/>
                <a:cs typeface="Consolas"/>
                <a:sym typeface="Consolas"/>
              </a:rPr>
              <a:t>))</a:t>
            </a:r>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r>
              <a:rPr lang="en-US" sz="1330">
                <a:solidFill>
                  <a:srgbClr val="CE9178"/>
                </a:solidFill>
                <a:latin typeface="Consolas"/>
                <a:ea typeface="Consolas"/>
                <a:cs typeface="Consolas"/>
                <a:sym typeface="Consolas"/>
              </a:rPr>
              <a:t>'s'</a:t>
            </a:r>
            <a:endParaRPr sz="1330">
              <a:solidFill>
                <a:srgbClr val="D4D4D4"/>
              </a:solidFill>
              <a:latin typeface="Consolas"/>
              <a:ea typeface="Consolas"/>
              <a:cs typeface="Consolas"/>
              <a:sym typeface="Consolas"/>
            </a:endParaRPr>
          </a:p>
          <a:p>
            <a:pPr indent="-228600" lvl="0" marL="228600" rtl="0" algn="l">
              <a:lnSpc>
                <a:spcPct val="70000"/>
              </a:lnSpc>
              <a:spcBef>
                <a:spcPts val="1000"/>
              </a:spcBef>
              <a:spcAft>
                <a:spcPts val="0"/>
              </a:spcAft>
              <a:buClr>
                <a:srgbClr val="D4D4D4"/>
              </a:buClr>
              <a:buSzPts val="1330"/>
              <a:buChar char="•"/>
            </a:pPr>
            <a:r>
              <a:rPr lang="en-US" sz="1330">
                <a:solidFill>
                  <a:srgbClr val="D4D4D4"/>
                </a:solidFill>
                <a:latin typeface="Consolas"/>
                <a:ea typeface="Consolas"/>
                <a:cs typeface="Consolas"/>
                <a:sym typeface="Consolas"/>
              </a:rPr>
              <a:t>            )</a:t>
            </a:r>
            <a:endParaRPr/>
          </a:p>
          <a:p>
            <a:pPr indent="-228600" lvl="0" marL="228600" rtl="0" algn="l">
              <a:lnSpc>
                <a:spcPct val="70000"/>
              </a:lnSpc>
              <a:spcBef>
                <a:spcPts val="1000"/>
              </a:spcBef>
              <a:spcAft>
                <a:spcPts val="0"/>
              </a:spcAft>
              <a:buClr>
                <a:srgbClr val="569CD6"/>
              </a:buClr>
              <a:buSzPts val="1330"/>
              <a:buChar char="•"/>
            </a:pPr>
            <a:r>
              <a:rPr lang="en-US" sz="1330">
                <a:solidFill>
                  <a:srgbClr val="569CD6"/>
                </a:solidFill>
                <a:latin typeface="Consolas"/>
                <a:ea typeface="Consolas"/>
                <a:cs typeface="Consolas"/>
                <a:sym typeface="Consolas"/>
              </a:rPr>
              <a:t>END</a:t>
            </a:r>
            <a:r>
              <a:rPr lang="en-US" sz="1330">
                <a:solidFill>
                  <a:srgbClr val="D4D4D4"/>
                </a:solidFill>
                <a:latin typeface="Consolas"/>
                <a:ea typeface="Consolas"/>
                <a:cs typeface="Consolas"/>
                <a:sym typeface="Consolas"/>
              </a:rPr>
              <a:t>;</a:t>
            </a:r>
            <a:endParaRPr/>
          </a:p>
          <a:p>
            <a:pPr indent="0" lvl="0" marL="0" rtl="0" algn="l">
              <a:lnSpc>
                <a:spcPct val="70000"/>
              </a:lnSpc>
              <a:spcBef>
                <a:spcPts val="1000"/>
              </a:spcBef>
              <a:spcAft>
                <a:spcPts val="0"/>
              </a:spcAft>
              <a:buClr>
                <a:schemeClr val="dk1"/>
              </a:buClr>
              <a:buSzPts val="1330"/>
              <a:buNone/>
            </a:pPr>
            <a:r>
              <a:t/>
            </a:r>
            <a:endParaRPr sz="1330"/>
          </a:p>
        </p:txBody>
      </p:sp>
      <p:pic>
        <p:nvPicPr>
          <p:cNvPr id="659" name="Google Shape;659;p94"/>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Best 3 Personal Queries</a:t>
            </a:r>
            <a:endParaRPr/>
          </a:p>
        </p:txBody>
      </p:sp>
      <p:sp>
        <p:nvSpPr>
          <p:cNvPr id="665" name="Google Shape;665;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Font typeface="Calibri"/>
              <a:buAutoNum type="arabicPeriod"/>
            </a:pPr>
            <a:r>
              <a:rPr lang="en-US"/>
              <a:t>Query 16</a:t>
            </a:r>
            <a:endParaRPr/>
          </a:p>
          <a:p>
            <a:pPr indent="-514350" lvl="1" marL="971550" rtl="0" algn="l">
              <a:lnSpc>
                <a:spcPct val="80000"/>
              </a:lnSpc>
              <a:spcBef>
                <a:spcPts val="500"/>
              </a:spcBef>
              <a:spcAft>
                <a:spcPts val="0"/>
              </a:spcAft>
              <a:buClr>
                <a:schemeClr val="dk1"/>
              </a:buClr>
              <a:buSzPts val="2400"/>
              <a:buFont typeface="Calibri"/>
              <a:buAutoNum type="romanUcPeriod"/>
            </a:pPr>
            <a:r>
              <a:rPr lang="en-US"/>
              <a:t>Proposition: Create a summery table of Sales persons from within the company, and create a column using a case statement to see if they have met their quota.</a:t>
            </a:r>
            <a:endParaRPr/>
          </a:p>
          <a:p>
            <a:pPr indent="-514350" lvl="0" marL="514350" rtl="0" algn="l">
              <a:lnSpc>
                <a:spcPct val="80000"/>
              </a:lnSpc>
              <a:spcBef>
                <a:spcPts val="1000"/>
              </a:spcBef>
              <a:spcAft>
                <a:spcPts val="0"/>
              </a:spcAft>
              <a:buClr>
                <a:schemeClr val="dk1"/>
              </a:buClr>
              <a:buSzPts val="2800"/>
              <a:buFont typeface="Calibri"/>
              <a:buAutoNum type="arabicPeriod"/>
            </a:pPr>
            <a:r>
              <a:rPr lang="en-US"/>
              <a:t>Query 19</a:t>
            </a:r>
            <a:endParaRPr/>
          </a:p>
          <a:p>
            <a:pPr indent="-514350" lvl="1" marL="971550" rtl="0" algn="l">
              <a:lnSpc>
                <a:spcPct val="80000"/>
              </a:lnSpc>
              <a:spcBef>
                <a:spcPts val="500"/>
              </a:spcBef>
              <a:spcAft>
                <a:spcPts val="0"/>
              </a:spcAft>
              <a:buClr>
                <a:schemeClr val="dk1"/>
              </a:buClr>
              <a:buSzPts val="2400"/>
              <a:buFont typeface="Calibri"/>
              <a:buAutoNum type="romanUcPeriod"/>
            </a:pPr>
            <a:r>
              <a:rPr lang="en-US"/>
              <a:t>Proposition:  Create a summery of salesperson, their sales data from last year, this year and if they can be considered a good salesperson if they have reached their quota plus an additional 15%</a:t>
            </a:r>
            <a:endParaRPr/>
          </a:p>
          <a:p>
            <a:pPr indent="-514350" lvl="0" marL="514350" rtl="0" algn="l">
              <a:lnSpc>
                <a:spcPct val="80000"/>
              </a:lnSpc>
              <a:spcBef>
                <a:spcPts val="1000"/>
              </a:spcBef>
              <a:spcAft>
                <a:spcPts val="0"/>
              </a:spcAft>
              <a:buClr>
                <a:schemeClr val="dk1"/>
              </a:buClr>
              <a:buSzPts val="2800"/>
              <a:buFont typeface="Calibri"/>
              <a:buAutoNum type="arabicPeriod"/>
            </a:pPr>
            <a:r>
              <a:rPr lang="en-US"/>
              <a:t>Query 20</a:t>
            </a:r>
            <a:endParaRPr/>
          </a:p>
          <a:p>
            <a:pPr indent="-514350" lvl="1" marL="971550" rtl="0" algn="l">
              <a:lnSpc>
                <a:spcPct val="80000"/>
              </a:lnSpc>
              <a:spcBef>
                <a:spcPts val="500"/>
              </a:spcBef>
              <a:spcAft>
                <a:spcPts val="0"/>
              </a:spcAft>
              <a:buClr>
                <a:schemeClr val="dk1"/>
              </a:buClr>
              <a:buSzPts val="2400"/>
              <a:buFont typeface="Calibri"/>
              <a:buAutoNum type="romanUcPeriod"/>
            </a:pPr>
            <a:r>
              <a:rPr lang="en-US"/>
              <a:t>Proposition Create a string representation using a function that displays how much the total sale was in the foreign currency used and other details of the sale.</a:t>
            </a:r>
            <a:endParaRPr/>
          </a:p>
          <a:p>
            <a:pPr indent="-361950" lvl="1" marL="971550" rtl="0" algn="l">
              <a:lnSpc>
                <a:spcPct val="80000"/>
              </a:lnSpc>
              <a:spcBef>
                <a:spcPts val="500"/>
              </a:spcBef>
              <a:spcAft>
                <a:spcPts val="0"/>
              </a:spcAft>
              <a:buClr>
                <a:schemeClr val="dk1"/>
              </a:buClr>
              <a:buSzPts val="2400"/>
              <a:buFont typeface="Calibri"/>
              <a:buNone/>
            </a:pPr>
            <a:r>
              <a:t/>
            </a:r>
            <a:endParaRPr/>
          </a:p>
          <a:p>
            <a:pPr indent="0" lvl="1" marL="457200" rtl="0" algn="l">
              <a:lnSpc>
                <a:spcPct val="80000"/>
              </a:lnSpc>
              <a:spcBef>
                <a:spcPts val="500"/>
              </a:spcBef>
              <a:spcAft>
                <a:spcPts val="0"/>
              </a:spcAft>
              <a:buClr>
                <a:schemeClr val="dk1"/>
              </a:buClr>
              <a:buSzPts val="1200"/>
              <a:buNone/>
            </a:pPr>
            <a:r>
              <a:t/>
            </a:r>
            <a:endParaRPr sz="1200"/>
          </a:p>
        </p:txBody>
      </p:sp>
      <p:pic>
        <p:nvPicPr>
          <p:cNvPr id="666" name="Google Shape;666;p95"/>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Best 3: Query 16</a:t>
            </a:r>
            <a:endParaRPr/>
          </a:p>
        </p:txBody>
      </p:sp>
      <p:sp>
        <p:nvSpPr>
          <p:cNvPr id="672" name="Google Shape;672;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a:t>
            </a:r>
            <a:endParaRPr/>
          </a:p>
          <a:p>
            <a:pPr indent="0" lvl="0" marL="0" rtl="0" algn="l">
              <a:lnSpc>
                <a:spcPct val="90000"/>
              </a:lnSpc>
              <a:spcBef>
                <a:spcPts val="1000"/>
              </a:spcBef>
              <a:spcAft>
                <a:spcPts val="0"/>
              </a:spcAft>
              <a:buClr>
                <a:schemeClr val="dk1"/>
              </a:buClr>
              <a:buSzPts val="2800"/>
              <a:buNone/>
            </a:pPr>
            <a:r>
              <a:rPr lang="en-US"/>
              <a:t>	In terms of simplicity the code is pretty straight forward where we look at the standards we set for our code. Where it doesn't over complicate things and does what it is supposed to do.</a:t>
            </a:r>
            <a:endParaRPr/>
          </a:p>
        </p:txBody>
      </p:sp>
      <p:pic>
        <p:nvPicPr>
          <p:cNvPr id="673" name="Google Shape;673;p96"/>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Best 3: Query 19</a:t>
            </a:r>
            <a:endParaRPr/>
          </a:p>
        </p:txBody>
      </p:sp>
      <p:sp>
        <p:nvSpPr>
          <p:cNvPr id="679" name="Google Shape;679;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a:t>
            </a:r>
            <a:endParaRPr/>
          </a:p>
          <a:p>
            <a:pPr indent="0" lvl="0" marL="0" rtl="0" algn="l">
              <a:lnSpc>
                <a:spcPct val="90000"/>
              </a:lnSpc>
              <a:spcBef>
                <a:spcPts val="1000"/>
              </a:spcBef>
              <a:spcAft>
                <a:spcPts val="0"/>
              </a:spcAft>
              <a:buClr>
                <a:schemeClr val="dk1"/>
              </a:buClr>
              <a:buSzPts val="2800"/>
              <a:buNone/>
            </a:pPr>
            <a:r>
              <a:rPr lang="en-US"/>
              <a:t>	Using a scalar function this takes in the sales person’s data for sales for the current year and last year. Using this it returns back a string value based on if a person beat their quota by 15%, in a pretty straight forward way, without causing the function to become overly complicated.  </a:t>
            </a:r>
            <a:endParaRPr/>
          </a:p>
        </p:txBody>
      </p:sp>
      <p:pic>
        <p:nvPicPr>
          <p:cNvPr id="680" name="Google Shape;680;p97"/>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Best 3: Query 20</a:t>
            </a:r>
            <a:endParaRPr/>
          </a:p>
        </p:txBody>
      </p:sp>
      <p:sp>
        <p:nvSpPr>
          <p:cNvPr id="686" name="Google Shape;686;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a:t>
            </a:r>
            <a:endParaRPr/>
          </a:p>
          <a:p>
            <a:pPr indent="0" lvl="0" marL="0" rtl="0" algn="l">
              <a:lnSpc>
                <a:spcPct val="90000"/>
              </a:lnSpc>
              <a:spcBef>
                <a:spcPts val="1000"/>
              </a:spcBef>
              <a:spcAft>
                <a:spcPts val="0"/>
              </a:spcAft>
              <a:buClr>
                <a:schemeClr val="dk1"/>
              </a:buClr>
              <a:buSzPts val="2800"/>
              <a:buNone/>
            </a:pPr>
            <a:r>
              <a:rPr lang="en-US"/>
              <a:t>	The Query requires only two values that need to be passed over to find out what the total foreign currency was paid. The currency conversion id and the total sale. The rest is taken care of from within the function such as finding out what currency was used using sql syntax and then converted into the result in one cohesive string that was printed with the rest of the retrieved info.</a:t>
            </a:r>
            <a:endParaRPr/>
          </a:p>
          <a:p>
            <a:pPr indent="0" lvl="0" marL="0" rtl="0" algn="l">
              <a:lnSpc>
                <a:spcPct val="90000"/>
              </a:lnSpc>
              <a:spcBef>
                <a:spcPts val="1000"/>
              </a:spcBef>
              <a:spcAft>
                <a:spcPts val="0"/>
              </a:spcAft>
              <a:buClr>
                <a:schemeClr val="dk1"/>
              </a:buClr>
              <a:buSzPts val="2800"/>
              <a:buNone/>
            </a:pPr>
            <a:r>
              <a:t/>
            </a:r>
            <a:endParaRPr/>
          </a:p>
        </p:txBody>
      </p:sp>
      <p:pic>
        <p:nvPicPr>
          <p:cNvPr id="687" name="Google Shape;687;p98"/>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Worst 3 Personal Queries.</a:t>
            </a:r>
            <a:endParaRPr/>
          </a:p>
        </p:txBody>
      </p:sp>
      <p:sp>
        <p:nvSpPr>
          <p:cNvPr id="693" name="Google Shape;693;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Query 1</a:t>
            </a:r>
            <a:endParaRPr/>
          </a:p>
          <a:p>
            <a:pPr indent="-514350" lvl="1" marL="971550" rtl="0" algn="l">
              <a:lnSpc>
                <a:spcPct val="90000"/>
              </a:lnSpc>
              <a:spcBef>
                <a:spcPts val="500"/>
              </a:spcBef>
              <a:spcAft>
                <a:spcPts val="0"/>
              </a:spcAft>
              <a:buClr>
                <a:schemeClr val="dk1"/>
              </a:buClr>
              <a:buSzPts val="2400"/>
              <a:buFont typeface="Calibri"/>
              <a:buAutoNum type="romanUcPeriod"/>
            </a:pPr>
            <a:r>
              <a:rPr lang="en-US"/>
              <a:t>Proposition: Find the list of employees born before the year 2000</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Query 18</a:t>
            </a:r>
            <a:endParaRPr/>
          </a:p>
          <a:p>
            <a:pPr indent="-514350" lvl="1" marL="971550" rtl="0" algn="l">
              <a:lnSpc>
                <a:spcPct val="90000"/>
              </a:lnSpc>
              <a:spcBef>
                <a:spcPts val="500"/>
              </a:spcBef>
              <a:spcAft>
                <a:spcPts val="0"/>
              </a:spcAft>
              <a:buClr>
                <a:schemeClr val="dk1"/>
              </a:buClr>
              <a:buSzPts val="2400"/>
              <a:buFont typeface="Calibri"/>
              <a:buAutoNum type="romanUcPeriod"/>
            </a:pPr>
            <a:r>
              <a:rPr lang="en-US"/>
              <a:t>Proposition: Create a summery of employees with their full name using concatenation in a function, and other details like job title, department  info and how many times they have been promoted.</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Query 8</a:t>
            </a:r>
            <a:endParaRPr/>
          </a:p>
          <a:p>
            <a:pPr indent="-514350" lvl="1" marL="971550" rtl="0" algn="l">
              <a:lnSpc>
                <a:spcPct val="90000"/>
              </a:lnSpc>
              <a:spcBef>
                <a:spcPts val="500"/>
              </a:spcBef>
              <a:spcAft>
                <a:spcPts val="0"/>
              </a:spcAft>
              <a:buClr>
                <a:schemeClr val="dk1"/>
              </a:buClr>
              <a:buSzPts val="2400"/>
              <a:buFont typeface="Calibri"/>
              <a:buAutoNum type="romanUcPeriod"/>
            </a:pPr>
            <a:r>
              <a:rPr lang="en-US"/>
              <a:t>Proposition: Sort the list of employees by last modified date</a:t>
            </a:r>
            <a:endParaRPr/>
          </a:p>
        </p:txBody>
      </p:sp>
      <p:pic>
        <p:nvPicPr>
          <p:cNvPr id="694" name="Google Shape;694;p99"/>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Worst 3: Query 1 </a:t>
            </a:r>
            <a:endParaRPr/>
          </a:p>
        </p:txBody>
      </p:sp>
      <p:sp>
        <p:nvSpPr>
          <p:cNvPr id="700" name="Google Shape;700;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 </a:t>
            </a:r>
            <a:endParaRPr/>
          </a:p>
          <a:p>
            <a:pPr indent="0" lvl="0" marL="0" rtl="0" algn="l">
              <a:lnSpc>
                <a:spcPct val="90000"/>
              </a:lnSpc>
              <a:spcBef>
                <a:spcPts val="1000"/>
              </a:spcBef>
              <a:spcAft>
                <a:spcPts val="0"/>
              </a:spcAft>
              <a:buClr>
                <a:schemeClr val="dk1"/>
              </a:buClr>
              <a:buSzPts val="2800"/>
              <a:buNone/>
            </a:pPr>
            <a:r>
              <a:rPr lang="en-US"/>
              <a:t>	We as a group set standards that put clean readable code as an important standard, and to that respect it is simple, but it is too simple where the query as a whole does not do much, and doesn’t really retrieve any companion info to help make it a useful query. </a:t>
            </a:r>
            <a:endParaRPr/>
          </a:p>
        </p:txBody>
      </p:sp>
      <p:pic>
        <p:nvPicPr>
          <p:cNvPr id="701" name="Google Shape;701;p100"/>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Worst 3: Query 18</a:t>
            </a:r>
            <a:endParaRPr/>
          </a:p>
        </p:txBody>
      </p:sp>
      <p:sp>
        <p:nvSpPr>
          <p:cNvPr id="707" name="Google Shape;707;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a:t>
            </a:r>
            <a:endParaRPr/>
          </a:p>
          <a:p>
            <a:pPr indent="0" lvl="0" marL="0" rtl="0" algn="l">
              <a:lnSpc>
                <a:spcPct val="90000"/>
              </a:lnSpc>
              <a:spcBef>
                <a:spcPts val="1000"/>
              </a:spcBef>
              <a:spcAft>
                <a:spcPts val="0"/>
              </a:spcAft>
              <a:buClr>
                <a:schemeClr val="dk1"/>
              </a:buClr>
              <a:buSzPts val="2800"/>
              <a:buNone/>
            </a:pPr>
            <a:r>
              <a:rPr lang="en-US"/>
              <a:t>	The premise for the query seems simple, but it is an overly complicated way to solve this issue where the entire function can be easily replaced by a case statement to preserve the middle initial or just ignoring it and just merging the first and last name. Where it goes against our standards for code that is not too complicated.</a:t>
            </a:r>
            <a:endParaRPr/>
          </a:p>
        </p:txBody>
      </p:sp>
      <p:pic>
        <p:nvPicPr>
          <p:cNvPr id="708" name="Google Shape;708;p101"/>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Worst 3: Query 8</a:t>
            </a:r>
            <a:endParaRPr/>
          </a:p>
        </p:txBody>
      </p:sp>
      <p:sp>
        <p:nvSpPr>
          <p:cNvPr id="714" name="Google Shape;714;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Reason:</a:t>
            </a:r>
            <a:endParaRPr/>
          </a:p>
          <a:p>
            <a:pPr indent="0" lvl="0" marL="0" rtl="0" algn="l">
              <a:lnSpc>
                <a:spcPct val="90000"/>
              </a:lnSpc>
              <a:spcBef>
                <a:spcPts val="1000"/>
              </a:spcBef>
              <a:spcAft>
                <a:spcPts val="0"/>
              </a:spcAft>
              <a:buClr>
                <a:schemeClr val="dk1"/>
              </a:buClr>
              <a:buSzPts val="2800"/>
              <a:buNone/>
            </a:pPr>
            <a:r>
              <a:rPr lang="en-US"/>
              <a:t>	The main reason for this query to be considered bad is in how the data it retrieves is not really useful by itself. It can’t really be used to calculated when the employee was hired since the modified data could have been changed when an employees personal information changed in the database.</a:t>
            </a:r>
            <a:endParaRPr/>
          </a:p>
        </p:txBody>
      </p:sp>
      <p:pic>
        <p:nvPicPr>
          <p:cNvPr id="715" name="Google Shape;715;p102"/>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2868229" y="2879014"/>
            <a:ext cx="6048704" cy="102656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Queries by Student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3"/>
          <p:cNvSpPr txBox="1"/>
          <p:nvPr>
            <p:ph type="title"/>
          </p:nvPr>
        </p:nvSpPr>
        <p:spPr>
          <a:xfrm>
            <a:off x="831851" y="2572380"/>
            <a:ext cx="10515599" cy="86866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US" sz="5400"/>
              <a:t>Komal Narine– Individual Queries</a:t>
            </a:r>
            <a:endParaRPr sz="5400"/>
          </a:p>
        </p:txBody>
      </p:sp>
      <p:sp>
        <p:nvSpPr>
          <p:cNvPr id="721" name="Google Shape;721;p103"/>
          <p:cNvSpPr txBox="1"/>
          <p:nvPr>
            <p:ph idx="1" type="body"/>
          </p:nvPr>
        </p:nvSpPr>
        <p:spPr>
          <a:xfrm>
            <a:off x="831850" y="6113462"/>
            <a:ext cx="10515600" cy="42188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5" name="Shape 725"/>
        <p:cNvGrpSpPr/>
        <p:nvPr/>
      </p:nvGrpSpPr>
      <p:grpSpPr>
        <a:xfrm>
          <a:off x="0" y="0"/>
          <a:ext cx="0" cy="0"/>
          <a:chOff x="0" y="0"/>
          <a:chExt cx="0" cy="0"/>
        </a:xfrm>
      </p:grpSpPr>
      <p:sp>
        <p:nvSpPr>
          <p:cNvPr id="726" name="Google Shape;726;p104"/>
          <p:cNvSpPr txBox="1"/>
          <p:nvPr/>
        </p:nvSpPr>
        <p:spPr>
          <a:xfrm>
            <a:off x="3422267" y="1797700"/>
            <a:ext cx="8354400" cy="4294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A00"/>
                </a:solidFill>
                <a:latin typeface="Arial"/>
                <a:ea typeface="Arial"/>
                <a:cs typeface="Arial"/>
                <a:sym typeface="Arial"/>
              </a:rPr>
              <a:t>--Latest Recorded Population and City for the State of New York</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chemeClr val="dk1"/>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City</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O</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Description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Description</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chemeClr val="dk1"/>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C</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chemeClr val="dk1"/>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[Order]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O </a:t>
            </a:r>
            <a:r>
              <a:rPr b="1" i="0" lang="en-US" sz="2400" u="none" cap="none" strike="noStrike">
                <a:solidFill>
                  <a:srgbClr val="0000AA"/>
                </a:solidFill>
                <a:latin typeface="Arial"/>
                <a:ea typeface="Arial"/>
                <a:cs typeface="Arial"/>
                <a:sym typeface="Arial"/>
              </a:rPr>
              <a:t>ON</a:t>
            </a:r>
            <a:r>
              <a:rPr b="1" i="0" lang="en-US" sz="2400" u="none" cap="none" strike="noStrike">
                <a:solidFill>
                  <a:schemeClr val="dk1"/>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[City Key]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 O</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[City Key]</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chemeClr val="dk1"/>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[State Province]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 </a:t>
            </a:r>
            <a:r>
              <a:rPr b="1" i="0" lang="en-US" sz="2400" u="none" cap="none" strike="noStrike">
                <a:solidFill>
                  <a:srgbClr val="AA0000"/>
                </a:solidFill>
                <a:latin typeface="Arial"/>
                <a:ea typeface="Arial"/>
                <a:cs typeface="Arial"/>
                <a:sym typeface="Arial"/>
              </a:rPr>
              <a:t>'New York'</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p105"/>
          <p:cNvSpPr txBox="1"/>
          <p:nvPr/>
        </p:nvSpPr>
        <p:spPr>
          <a:xfrm>
            <a:off x="3018067" y="1662967"/>
            <a:ext cx="8758400" cy="448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FF00"/>
                </a:solidFill>
                <a:highlight>
                  <a:srgbClr val="FFFFFF"/>
                </a:highlight>
                <a:latin typeface="Arial"/>
                <a:ea typeface="Arial"/>
                <a:cs typeface="Arial"/>
                <a:sym typeface="Arial"/>
              </a:rPr>
              <a:t>--2</a:t>
            </a:r>
            <a:endParaRPr b="0" i="0" sz="2400" u="none" cap="none" strike="noStrike">
              <a:solidFill>
                <a:srgbClr val="00FF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FF00"/>
                </a:solidFill>
                <a:highlight>
                  <a:srgbClr val="FFFFFF"/>
                </a:highlight>
                <a:latin typeface="Arial"/>
                <a:ea typeface="Arial"/>
                <a:cs typeface="Arial"/>
                <a:sym typeface="Arial"/>
              </a:rPr>
              <a:t>--Name of Item and the amount that has been moved.</a:t>
            </a:r>
            <a:endParaRPr b="0" i="0" sz="2400" u="none" cap="none" strike="noStrike">
              <a:solidFill>
                <a:srgbClr val="00FF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chemeClr val="dk1"/>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ItemName</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M</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Quantity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Amount</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chemeClr val="dk1"/>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S</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chemeClr val="dk1"/>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[Movement]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M </a:t>
            </a:r>
            <a:r>
              <a:rPr b="1" i="0" lang="en-US" sz="2400" u="none" cap="none" strike="noStrike">
                <a:solidFill>
                  <a:srgbClr val="0000AA"/>
                </a:solidFill>
                <a:latin typeface="Arial"/>
                <a:ea typeface="Arial"/>
                <a:cs typeface="Arial"/>
                <a:sym typeface="Arial"/>
              </a:rPr>
              <a:t>ON</a:t>
            </a:r>
            <a:r>
              <a:rPr b="1" i="0" lang="en-US" sz="2400" u="none" cap="none" strike="noStrike">
                <a:solidFill>
                  <a:schemeClr val="dk1"/>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[Stock Item Key]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 M</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[Stock Item Key]</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5" name="Shape 735"/>
        <p:cNvGrpSpPr/>
        <p:nvPr/>
      </p:nvGrpSpPr>
      <p:grpSpPr>
        <a:xfrm>
          <a:off x="0" y="0"/>
          <a:ext cx="0" cy="0"/>
          <a:chOff x="0" y="0"/>
          <a:chExt cx="0" cy="0"/>
        </a:xfrm>
      </p:grpSpPr>
      <p:sp>
        <p:nvSpPr>
          <p:cNvPr id="736" name="Google Shape;736;p106"/>
          <p:cNvSpPr txBox="1"/>
          <p:nvPr>
            <p:ph type="title"/>
          </p:nvPr>
        </p:nvSpPr>
        <p:spPr>
          <a:xfrm>
            <a:off x="3294533" y="1721233"/>
            <a:ext cx="8482000" cy="4868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0" i="0" lang="en-US" sz="2400" u="none" cap="none" strike="noStrike">
                <a:solidFill>
                  <a:srgbClr val="00AA00"/>
                </a:solidFill>
                <a:latin typeface="Arial"/>
                <a:ea typeface="Arial"/>
                <a:cs typeface="Arial"/>
                <a:sym typeface="Arial"/>
              </a:rPr>
              <a:t>--3</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400" u="none" cap="none" strike="noStrike">
                <a:solidFill>
                  <a:srgbClr val="00AA00"/>
                </a:solidFill>
                <a:latin typeface="Arial"/>
                <a:ea typeface="Arial"/>
                <a:cs typeface="Arial"/>
                <a:sym typeface="Arial"/>
              </a:rPr>
              <a:t>--City and Description of order, made from that city.</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City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Description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Description</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O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Key]</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107"/>
          <p:cNvSpPr txBox="1"/>
          <p:nvPr/>
        </p:nvSpPr>
        <p:spPr>
          <a:xfrm>
            <a:off x="1680867" y="2595267"/>
            <a:ext cx="10095600" cy="361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A00"/>
                </a:solidFill>
                <a:latin typeface="Arial"/>
                <a:ea typeface="Arial"/>
                <a:cs typeface="Arial"/>
                <a:sym typeface="Arial"/>
              </a:rPr>
              <a:t>--4</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A00"/>
                </a:solidFill>
                <a:latin typeface="Arial"/>
                <a:ea typeface="Arial"/>
                <a:cs typeface="Arial"/>
                <a:sym typeface="Arial"/>
              </a:rPr>
              <a:t>--Customer and category exclusively in Dimension.Customer and not in Fact.Sale</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chemeClr val="dk1"/>
                </a:solidFill>
                <a:latin typeface="Arial"/>
                <a:ea typeface="Arial"/>
                <a:cs typeface="Arial"/>
                <a:sym typeface="Arial"/>
              </a:rPr>
              <a:t> Customer</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Category</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chemeClr val="dk1"/>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Customer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C</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LEFT JOIN</a:t>
            </a:r>
            <a:r>
              <a:rPr b="1" i="0" lang="en-US" sz="2400" u="none" cap="none" strike="noStrike">
                <a:solidFill>
                  <a:schemeClr val="dk1"/>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Sale </a:t>
            </a:r>
            <a:r>
              <a:rPr b="1" i="0" lang="en-US" sz="2400" u="none" cap="none" strike="noStrike">
                <a:solidFill>
                  <a:srgbClr val="0000AA"/>
                </a:solidFill>
                <a:latin typeface="Arial"/>
                <a:ea typeface="Arial"/>
                <a:cs typeface="Arial"/>
                <a:sym typeface="Arial"/>
              </a:rPr>
              <a:t>AS</a:t>
            </a:r>
            <a:r>
              <a:rPr b="1" i="0" lang="en-US" sz="2400" u="none" cap="none" strike="noStrike">
                <a:solidFill>
                  <a:schemeClr val="dk1"/>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chemeClr val="dk1"/>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[Customer Key] </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[Customer Key]</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latin typeface="Arial"/>
                <a:ea typeface="Arial"/>
                <a:cs typeface="Arial"/>
                <a:sym typeface="Arial"/>
              </a:rPr>
              <a:t>WHERE</a:t>
            </a:r>
            <a:r>
              <a:rPr b="1" i="0" lang="en-US" sz="2400" u="none" cap="none" strike="noStrike">
                <a:solidFill>
                  <a:schemeClr val="dk1"/>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[Customer Key] </a:t>
            </a:r>
            <a:r>
              <a:rPr b="1" i="0" lang="en-US" sz="2400" u="none" cap="none" strike="noStrike">
                <a:solidFill>
                  <a:srgbClr val="0000AA"/>
                </a:solidFill>
                <a:latin typeface="Arial"/>
                <a:ea typeface="Arial"/>
                <a:cs typeface="Arial"/>
                <a:sym typeface="Arial"/>
              </a:rPr>
              <a:t>IS</a:t>
            </a:r>
            <a:r>
              <a:rPr b="1" i="0" lang="en-US" sz="2400" u="none" cap="none" strike="noStrike">
                <a:solidFill>
                  <a:schemeClr val="dk1"/>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NULL</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33"/>
              <a:buFont typeface="Arial"/>
              <a:buNone/>
            </a:pPr>
            <a:r>
              <a:t/>
            </a:r>
            <a:endParaRPr b="1" i="0" sz="1333" u="none" cap="none" strike="noStrike">
              <a:solidFill>
                <a:srgbClr val="00AA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5" name="Shape 745"/>
        <p:cNvGrpSpPr/>
        <p:nvPr/>
      </p:nvGrpSpPr>
      <p:grpSpPr>
        <a:xfrm>
          <a:off x="0" y="0"/>
          <a:ext cx="0" cy="0"/>
          <a:chOff x="0" y="0"/>
          <a:chExt cx="0" cy="0"/>
        </a:xfrm>
      </p:grpSpPr>
      <p:sp>
        <p:nvSpPr>
          <p:cNvPr id="746" name="Google Shape;746;p108"/>
          <p:cNvSpPr txBox="1"/>
          <p:nvPr/>
        </p:nvSpPr>
        <p:spPr>
          <a:xfrm>
            <a:off x="1613633" y="3429000"/>
            <a:ext cx="10162400" cy="3125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A00"/>
                </a:solidFill>
                <a:highlight>
                  <a:srgbClr val="FFFFFF"/>
                </a:highlight>
                <a:latin typeface="Arial"/>
                <a:ea typeface="Arial"/>
                <a:cs typeface="Arial"/>
                <a:sym typeface="Arial"/>
              </a:rPr>
              <a:t>--5</a:t>
            </a:r>
            <a:endParaRPr b="0" i="0" sz="2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A00"/>
                </a:solidFill>
                <a:highlight>
                  <a:srgbClr val="FFFFFF"/>
                </a:highlight>
                <a:latin typeface="Arial"/>
                <a:ea typeface="Arial"/>
                <a:cs typeface="Arial"/>
                <a:sym typeface="Arial"/>
              </a:rPr>
              <a:t>--All sales made by all employees</a:t>
            </a:r>
            <a:endParaRPr b="0" i="0" sz="2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highlight>
                  <a:srgbClr val="FFFFFF"/>
                </a:highlight>
                <a:latin typeface="Arial"/>
                <a:ea typeface="Arial"/>
                <a:cs typeface="Arial"/>
                <a:sym typeface="Arial"/>
              </a:rPr>
              <a:t>SELECT</a:t>
            </a:r>
            <a:r>
              <a:rPr b="1" i="0" lang="en-US" sz="2400" u="none" cap="none" strike="noStrike">
                <a:solidFill>
                  <a:schemeClr val="dk1"/>
                </a:solidFill>
                <a:highlight>
                  <a:srgbClr val="FFFFFF"/>
                </a:highlight>
                <a:latin typeface="Arial"/>
                <a:ea typeface="Arial"/>
                <a:cs typeface="Arial"/>
                <a:sym typeface="Arial"/>
              </a:rPr>
              <a:t> </a:t>
            </a:r>
            <a:r>
              <a:rPr b="1" i="0" lang="en-US" sz="2400" u="none" cap="none" strike="noStrike">
                <a:solidFill>
                  <a:srgbClr val="777777"/>
                </a:solidFill>
                <a:highlight>
                  <a:srgbClr val="FFFFFF"/>
                </a:highlight>
                <a:latin typeface="Arial"/>
                <a:ea typeface="Arial"/>
                <a:cs typeface="Arial"/>
                <a:sym typeface="Arial"/>
              </a:rPr>
              <a:t>*</a:t>
            </a:r>
            <a:endParaRPr b="1" i="0" sz="2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AA"/>
                </a:solidFill>
                <a:highlight>
                  <a:srgbClr val="FFFFFF"/>
                </a:highlight>
                <a:latin typeface="Arial"/>
                <a:ea typeface="Arial"/>
                <a:cs typeface="Arial"/>
                <a:sym typeface="Arial"/>
              </a:rPr>
              <a:t>FROM</a:t>
            </a:r>
            <a:r>
              <a:rPr b="1" i="0" lang="en-US" sz="2400" u="none" cap="none" strike="noStrike">
                <a:solidFill>
                  <a:schemeClr val="dk1"/>
                </a:solidFill>
                <a:highlight>
                  <a:srgbClr val="FFFFFF"/>
                </a:highlight>
                <a:latin typeface="Arial"/>
                <a:ea typeface="Arial"/>
                <a:cs typeface="Arial"/>
                <a:sym typeface="Arial"/>
              </a:rPr>
              <a:t> Dimension</a:t>
            </a:r>
            <a:r>
              <a:rPr b="1" i="0" lang="en-US" sz="2400" u="none" cap="none" strike="noStrike">
                <a:solidFill>
                  <a:srgbClr val="777777"/>
                </a:solidFill>
                <a:highlight>
                  <a:srgbClr val="FFFFFF"/>
                </a:highlight>
                <a:latin typeface="Arial"/>
                <a:ea typeface="Arial"/>
                <a:cs typeface="Arial"/>
                <a:sym typeface="Arial"/>
              </a:rPr>
              <a:t>.</a:t>
            </a:r>
            <a:r>
              <a:rPr b="1" i="0" lang="en-US" sz="2400" u="none" cap="none" strike="noStrike">
                <a:solidFill>
                  <a:schemeClr val="dk1"/>
                </a:solidFill>
                <a:highlight>
                  <a:srgbClr val="FFFFFF"/>
                </a:highlight>
                <a:latin typeface="Arial"/>
                <a:ea typeface="Arial"/>
                <a:cs typeface="Arial"/>
                <a:sym typeface="Arial"/>
              </a:rPr>
              <a:t>Employee </a:t>
            </a:r>
            <a:r>
              <a:rPr b="1" i="0" lang="en-US" sz="2400" u="none" cap="none" strike="noStrike">
                <a:solidFill>
                  <a:srgbClr val="0000AA"/>
                </a:solidFill>
                <a:highlight>
                  <a:srgbClr val="FFFFFF"/>
                </a:highlight>
                <a:latin typeface="Arial"/>
                <a:ea typeface="Arial"/>
                <a:cs typeface="Arial"/>
                <a:sym typeface="Arial"/>
              </a:rPr>
              <a:t>AS</a:t>
            </a:r>
            <a:r>
              <a:rPr b="1" i="0" lang="en-US" sz="2400" u="none" cap="none" strike="noStrike">
                <a:solidFill>
                  <a:schemeClr val="dk1"/>
                </a:solidFill>
                <a:highlight>
                  <a:srgbClr val="FFFFFF"/>
                </a:highlight>
                <a:latin typeface="Arial"/>
                <a:ea typeface="Arial"/>
                <a:cs typeface="Arial"/>
                <a:sym typeface="Arial"/>
              </a:rPr>
              <a:t> E</a:t>
            </a:r>
            <a:endParaRPr b="1" i="0" sz="2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highlight>
                  <a:srgbClr val="FFFFFF"/>
                </a:highlight>
                <a:latin typeface="Arial"/>
                <a:ea typeface="Arial"/>
                <a:cs typeface="Arial"/>
                <a:sym typeface="Arial"/>
              </a:rPr>
              <a:t>INNER JOIN</a:t>
            </a:r>
            <a:r>
              <a:rPr b="1" i="0" lang="en-US" sz="2400" u="none" cap="none" strike="noStrike">
                <a:solidFill>
                  <a:schemeClr val="dk1"/>
                </a:solidFill>
                <a:highlight>
                  <a:srgbClr val="FFFFFF"/>
                </a:highlight>
                <a:latin typeface="Arial"/>
                <a:ea typeface="Arial"/>
                <a:cs typeface="Arial"/>
                <a:sym typeface="Arial"/>
              </a:rPr>
              <a:t> Fact</a:t>
            </a:r>
            <a:r>
              <a:rPr b="1" i="0" lang="en-US" sz="2400" u="none" cap="none" strike="noStrike">
                <a:solidFill>
                  <a:srgbClr val="777777"/>
                </a:solidFill>
                <a:highlight>
                  <a:srgbClr val="FFFFFF"/>
                </a:highlight>
                <a:latin typeface="Arial"/>
                <a:ea typeface="Arial"/>
                <a:cs typeface="Arial"/>
                <a:sym typeface="Arial"/>
              </a:rPr>
              <a:t>.</a:t>
            </a:r>
            <a:r>
              <a:rPr b="1" i="0" lang="en-US" sz="2400" u="none" cap="none" strike="noStrike">
                <a:solidFill>
                  <a:schemeClr val="dk1"/>
                </a:solidFill>
                <a:highlight>
                  <a:srgbClr val="FFFFFF"/>
                </a:highlight>
                <a:latin typeface="Arial"/>
                <a:ea typeface="Arial"/>
                <a:cs typeface="Arial"/>
                <a:sym typeface="Arial"/>
              </a:rPr>
              <a:t>Sale </a:t>
            </a:r>
            <a:r>
              <a:rPr b="1" i="0" lang="en-US" sz="2400" u="none" cap="none" strike="noStrike">
                <a:solidFill>
                  <a:srgbClr val="0000AA"/>
                </a:solidFill>
                <a:highlight>
                  <a:srgbClr val="FFFFFF"/>
                </a:highlight>
                <a:latin typeface="Arial"/>
                <a:ea typeface="Arial"/>
                <a:cs typeface="Arial"/>
                <a:sym typeface="Arial"/>
              </a:rPr>
              <a:t>AS</a:t>
            </a:r>
            <a:r>
              <a:rPr b="1" i="0" lang="en-US" sz="2400" u="none" cap="none" strike="noStrike">
                <a:solidFill>
                  <a:schemeClr val="dk1"/>
                </a:solidFill>
                <a:highlight>
                  <a:srgbClr val="FFFFFF"/>
                </a:highlight>
                <a:latin typeface="Arial"/>
                <a:ea typeface="Arial"/>
                <a:cs typeface="Arial"/>
                <a:sym typeface="Arial"/>
              </a:rPr>
              <a:t> S </a:t>
            </a:r>
            <a:r>
              <a:rPr b="1" i="0" lang="en-US" sz="2400" u="none" cap="none" strike="noStrike">
                <a:solidFill>
                  <a:srgbClr val="0000AA"/>
                </a:solidFill>
                <a:highlight>
                  <a:srgbClr val="FFFFFF"/>
                </a:highlight>
                <a:latin typeface="Arial"/>
                <a:ea typeface="Arial"/>
                <a:cs typeface="Arial"/>
                <a:sym typeface="Arial"/>
              </a:rPr>
              <a:t>ON</a:t>
            </a:r>
            <a:r>
              <a:rPr b="1" i="0" lang="en-US" sz="2400" u="none" cap="none" strike="noStrike">
                <a:solidFill>
                  <a:schemeClr val="dk1"/>
                </a:solidFill>
                <a:highlight>
                  <a:srgbClr val="FFFFFF"/>
                </a:highlight>
                <a:latin typeface="Arial"/>
                <a:ea typeface="Arial"/>
                <a:cs typeface="Arial"/>
                <a:sym typeface="Arial"/>
              </a:rPr>
              <a:t> E</a:t>
            </a:r>
            <a:r>
              <a:rPr b="1" i="0" lang="en-US" sz="2400" u="none" cap="none" strike="noStrike">
                <a:solidFill>
                  <a:srgbClr val="777777"/>
                </a:solidFill>
                <a:highlight>
                  <a:srgbClr val="FFFFFF"/>
                </a:highlight>
                <a:latin typeface="Arial"/>
                <a:ea typeface="Arial"/>
                <a:cs typeface="Arial"/>
                <a:sym typeface="Arial"/>
              </a:rPr>
              <a:t>.</a:t>
            </a:r>
            <a:r>
              <a:rPr b="1" i="0" lang="en-US" sz="2400" u="none" cap="none" strike="noStrike">
                <a:solidFill>
                  <a:schemeClr val="dk1"/>
                </a:solidFill>
                <a:highlight>
                  <a:srgbClr val="FFFFFF"/>
                </a:highlight>
                <a:latin typeface="Arial"/>
                <a:ea typeface="Arial"/>
                <a:cs typeface="Arial"/>
                <a:sym typeface="Arial"/>
              </a:rPr>
              <a:t>[Employee Key] </a:t>
            </a:r>
            <a:r>
              <a:rPr b="1" i="0" lang="en-US" sz="2400" u="none" cap="none" strike="noStrike">
                <a:solidFill>
                  <a:srgbClr val="777777"/>
                </a:solidFill>
                <a:highlight>
                  <a:srgbClr val="FFFFFF"/>
                </a:highlight>
                <a:latin typeface="Arial"/>
                <a:ea typeface="Arial"/>
                <a:cs typeface="Arial"/>
                <a:sym typeface="Arial"/>
              </a:rPr>
              <a:t>=</a:t>
            </a:r>
            <a:r>
              <a:rPr b="1" i="0" lang="en-US" sz="2400" u="none" cap="none" strike="noStrike">
                <a:solidFill>
                  <a:schemeClr val="dk1"/>
                </a:solidFill>
                <a:highlight>
                  <a:srgbClr val="FFFFFF"/>
                </a:highlight>
                <a:latin typeface="Arial"/>
                <a:ea typeface="Arial"/>
                <a:cs typeface="Arial"/>
                <a:sym typeface="Arial"/>
              </a:rPr>
              <a:t> S</a:t>
            </a:r>
            <a:r>
              <a:rPr b="1" i="0" lang="en-US" sz="2400" u="none" cap="none" strike="noStrike">
                <a:solidFill>
                  <a:srgbClr val="777777"/>
                </a:solidFill>
                <a:highlight>
                  <a:srgbClr val="FFFFFF"/>
                </a:highlight>
                <a:latin typeface="Arial"/>
                <a:ea typeface="Arial"/>
                <a:cs typeface="Arial"/>
                <a:sym typeface="Arial"/>
              </a:rPr>
              <a:t>.</a:t>
            </a:r>
            <a:r>
              <a:rPr b="1" i="0" lang="en-US" sz="2400" u="none" cap="none" strike="noStrike">
                <a:solidFill>
                  <a:schemeClr val="dk1"/>
                </a:solidFill>
                <a:highlight>
                  <a:srgbClr val="FFFFFF"/>
                </a:highlight>
                <a:latin typeface="Arial"/>
                <a:ea typeface="Arial"/>
                <a:cs typeface="Arial"/>
                <a:sym typeface="Arial"/>
              </a:rPr>
              <a:t>[Salesperson Key]</a:t>
            </a:r>
            <a:r>
              <a:rPr b="1" i="0" lang="en-US" sz="2400" u="none" cap="none" strike="noStrike">
                <a:solidFill>
                  <a:srgbClr val="777777"/>
                </a:solidFill>
                <a:highlight>
                  <a:srgbClr val="FFFFFF"/>
                </a:highlight>
                <a:latin typeface="Arial"/>
                <a:ea typeface="Arial"/>
                <a:cs typeface="Arial"/>
                <a:sym typeface="Arial"/>
              </a:rPr>
              <a:t>;</a:t>
            </a:r>
            <a:endParaRPr b="1" i="0" sz="2400" u="none" cap="none" strike="noStrike">
              <a:solidFill>
                <a:srgbClr val="777777"/>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109"/>
          <p:cNvSpPr txBox="1"/>
          <p:nvPr>
            <p:ph type="title"/>
          </p:nvPr>
        </p:nvSpPr>
        <p:spPr>
          <a:xfrm>
            <a:off x="2918000" y="2259100"/>
            <a:ext cx="8858400" cy="4182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0" i="0" lang="en-US" sz="2400" u="none" cap="none" strike="noStrike">
                <a:solidFill>
                  <a:srgbClr val="00AA00"/>
                </a:solidFill>
                <a:latin typeface="Arial"/>
                <a:ea typeface="Arial"/>
                <a:cs typeface="Arial"/>
                <a:sym typeface="Arial"/>
              </a:rPr>
              <a:t>--Moderate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400" u="none" cap="none" strike="noStrike">
                <a:solidFill>
                  <a:srgbClr val="00AA00"/>
                </a:solidFill>
                <a:latin typeface="Arial"/>
                <a:ea typeface="Arial"/>
                <a:cs typeface="Arial"/>
                <a:sym typeface="Arial"/>
              </a:rPr>
              <a:t>--1</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400" u="none" cap="none" strike="noStrike">
                <a:solidFill>
                  <a:srgbClr val="00AA00"/>
                </a:solidFill>
                <a:latin typeface="Arial"/>
                <a:ea typeface="Arial"/>
                <a:cs typeface="Arial"/>
                <a:sym typeface="Arial"/>
              </a:rPr>
              <a:t>--Total Sales made by each Employee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Count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[Sale Key]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Sales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Sale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 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[Salesperson 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E</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Employee</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5" name="Shape 755"/>
        <p:cNvGrpSpPr/>
        <p:nvPr/>
      </p:nvGrpSpPr>
      <p:grpSpPr>
        <a:xfrm>
          <a:off x="0" y="0"/>
          <a:ext cx="0" cy="0"/>
          <a:chOff x="0" y="0"/>
          <a:chExt cx="0" cy="0"/>
        </a:xfrm>
      </p:grpSpPr>
      <p:sp>
        <p:nvSpPr>
          <p:cNvPr id="756" name="Google Shape;756;p110"/>
          <p:cNvSpPr txBox="1"/>
          <p:nvPr>
            <p:ph type="title"/>
          </p:nvPr>
        </p:nvSpPr>
        <p:spPr>
          <a:xfrm>
            <a:off x="415600" y="2116900"/>
            <a:ext cx="11360800" cy="44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0" i="0" lang="en-US" sz="1867" u="none" cap="none" strike="noStrike">
                <a:solidFill>
                  <a:srgbClr val="00AA00"/>
                </a:solidFill>
                <a:latin typeface="Arial"/>
                <a:ea typeface="Arial"/>
                <a:cs typeface="Arial"/>
                <a:sym typeface="Arial"/>
              </a:rPr>
              <a:t>--2</a:t>
            </a:r>
            <a:endParaRPr b="0" i="0" sz="1867" u="none" cap="none" strike="noStrike">
              <a:solidFill>
                <a:srgbClr val="00AA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1867" u="none" cap="none" strike="noStrike">
                <a:solidFill>
                  <a:srgbClr val="00AA00"/>
                </a:solidFill>
                <a:latin typeface="Arial"/>
                <a:ea typeface="Arial"/>
                <a:cs typeface="Arial"/>
                <a:sym typeface="Arial"/>
              </a:rPr>
              <a:t>--The name of the Customer, Category,and Post Code of Customers who made transactions with EFT</a:t>
            </a:r>
            <a:endParaRPr b="0"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SELECT</a:t>
            </a:r>
            <a:r>
              <a:rPr b="1" i="0" lang="en-US" sz="1867" u="none" cap="none" strike="noStrike">
                <a:solidFill>
                  <a:srgbClr val="000000"/>
                </a:solidFill>
                <a:latin typeface="Arial"/>
                <a:ea typeface="Arial"/>
                <a:cs typeface="Arial"/>
                <a:sym typeface="Arial"/>
              </a:rPr>
              <a:t> 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Category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[Postal Code]</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AA00AA"/>
                </a:solidFill>
                <a:latin typeface="Arial"/>
                <a:ea typeface="Arial"/>
                <a:cs typeface="Arial"/>
                <a:sym typeface="Arial"/>
              </a:rPr>
              <a:t>Count</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 Key]</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Transactions</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FROM</a:t>
            </a:r>
            <a:r>
              <a:rPr b="1" i="0" lang="en-US" sz="1867" u="none" cap="none" strike="noStrike">
                <a:solidFill>
                  <a:srgbClr val="000000"/>
                </a:solidFill>
                <a:latin typeface="Arial"/>
                <a:ea typeface="Arial"/>
                <a:cs typeface="Arial"/>
                <a:sym typeface="Arial"/>
              </a:rPr>
              <a:t> Dimension</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[Payment Method]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P</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INNER JOIN</a:t>
            </a:r>
            <a:r>
              <a:rPr b="1" i="0" lang="en-US" sz="1867" u="none" cap="none" strike="noStrike">
                <a:solidFill>
                  <a:srgbClr val="000000"/>
                </a:solidFill>
                <a:latin typeface="Arial"/>
                <a:ea typeface="Arial"/>
                <a:cs typeface="Arial"/>
                <a:sym typeface="Arial"/>
              </a:rPr>
              <a:t> Fact</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[Transaction]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T </a:t>
            </a:r>
            <a:r>
              <a:rPr b="1" i="0" lang="en-US" sz="1867" u="none" cap="none" strike="noStrike">
                <a:solidFill>
                  <a:srgbClr val="0000AA"/>
                </a:solidFill>
                <a:latin typeface="Arial"/>
                <a:ea typeface="Arial"/>
                <a:cs typeface="Arial"/>
                <a:sym typeface="Arial"/>
              </a:rPr>
              <a:t>ON</a:t>
            </a:r>
            <a:r>
              <a:rPr b="1" i="0" lang="en-US" sz="1867" u="none" cap="none" strike="noStrike">
                <a:solidFill>
                  <a:srgbClr val="000000"/>
                </a:solidFill>
                <a:latin typeface="Arial"/>
                <a:ea typeface="Arial"/>
                <a:cs typeface="Arial"/>
                <a:sym typeface="Arial"/>
              </a:rPr>
              <a:t> P</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[Payment Method Key]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T</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[Payment Method Key]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INNER JOIN</a:t>
            </a:r>
            <a:r>
              <a:rPr b="1" i="0" lang="en-US" sz="1867" u="none" cap="none" strike="noStrike">
                <a:solidFill>
                  <a:srgbClr val="000000"/>
                </a:solidFill>
                <a:latin typeface="Arial"/>
                <a:ea typeface="Arial"/>
                <a:cs typeface="Arial"/>
                <a:sym typeface="Arial"/>
              </a:rPr>
              <a:t> Dimension</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 </a:t>
            </a:r>
            <a:r>
              <a:rPr b="1" i="0" lang="en-US" sz="1867" u="none" cap="none" strike="noStrike">
                <a:solidFill>
                  <a:srgbClr val="0000AA"/>
                </a:solidFill>
                <a:latin typeface="Arial"/>
                <a:ea typeface="Arial"/>
                <a:cs typeface="Arial"/>
                <a:sym typeface="Arial"/>
              </a:rPr>
              <a:t>AS</a:t>
            </a:r>
            <a:r>
              <a:rPr b="1" i="0" lang="en-US" sz="1867" u="none" cap="none" strike="noStrike">
                <a:solidFill>
                  <a:srgbClr val="000000"/>
                </a:solidFill>
                <a:latin typeface="Arial"/>
                <a:ea typeface="Arial"/>
                <a:cs typeface="Arial"/>
                <a:sym typeface="Arial"/>
              </a:rPr>
              <a:t> C </a:t>
            </a:r>
            <a:r>
              <a:rPr b="1" i="0" lang="en-US" sz="1867" u="none" cap="none" strike="noStrike">
                <a:solidFill>
                  <a:srgbClr val="0000AA"/>
                </a:solidFill>
                <a:latin typeface="Arial"/>
                <a:ea typeface="Arial"/>
                <a:cs typeface="Arial"/>
                <a:sym typeface="Arial"/>
              </a:rPr>
              <a:t>ON</a:t>
            </a:r>
            <a:r>
              <a:rPr b="1" i="0" lang="en-US" sz="1867" u="none" cap="none" strike="noStrike">
                <a:solidFill>
                  <a:srgbClr val="000000"/>
                </a:solidFill>
                <a:latin typeface="Arial"/>
                <a:ea typeface="Arial"/>
                <a:cs typeface="Arial"/>
                <a:sym typeface="Arial"/>
              </a:rPr>
              <a:t> 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 Key]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T</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 Key]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WHERE</a:t>
            </a:r>
            <a:r>
              <a:rPr b="1" i="0" lang="en-US" sz="1867" u="none" cap="none" strike="noStrike">
                <a:solidFill>
                  <a:srgbClr val="000000"/>
                </a:solidFill>
                <a:latin typeface="Arial"/>
                <a:ea typeface="Arial"/>
                <a:cs typeface="Arial"/>
                <a:sym typeface="Arial"/>
              </a:rPr>
              <a:t> P</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[Payment Method]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a:t>
            </a:r>
            <a:r>
              <a:rPr b="1" i="0" lang="en-US" sz="1867" u="none" cap="none" strike="noStrike">
                <a:solidFill>
                  <a:srgbClr val="AA0000"/>
                </a:solidFill>
                <a:latin typeface="Arial"/>
                <a:ea typeface="Arial"/>
                <a:cs typeface="Arial"/>
                <a:sym typeface="Arial"/>
              </a:rPr>
              <a:t>'EFT'</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AND</a:t>
            </a:r>
            <a:r>
              <a:rPr b="1" i="0" lang="en-US" sz="1867" u="none" cap="none" strike="noStrike">
                <a:solidFill>
                  <a:srgbClr val="000000"/>
                </a:solidFill>
                <a:latin typeface="Arial"/>
                <a:ea typeface="Arial"/>
                <a:cs typeface="Arial"/>
                <a:sym typeface="Arial"/>
              </a:rPr>
              <a:t> 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 </a:t>
            </a:r>
            <a:r>
              <a:rPr b="1" i="0" lang="en-US" sz="1867" u="none" cap="none" strike="noStrike">
                <a:solidFill>
                  <a:srgbClr val="AA0000"/>
                </a:solidFill>
                <a:latin typeface="Arial"/>
                <a:ea typeface="Arial"/>
                <a:cs typeface="Arial"/>
                <a:sym typeface="Arial"/>
              </a:rPr>
              <a:t>'Unknown'</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AA"/>
                </a:solidFill>
                <a:latin typeface="Arial"/>
                <a:ea typeface="Arial"/>
                <a:cs typeface="Arial"/>
                <a:sym typeface="Arial"/>
              </a:rPr>
              <a:t>GROUP</a:t>
            </a:r>
            <a:r>
              <a:rPr b="1" i="0" lang="en-US" sz="1867" u="none" cap="none" strike="noStrike">
                <a:solidFill>
                  <a:srgbClr val="000000"/>
                </a:solidFill>
                <a:latin typeface="Arial"/>
                <a:ea typeface="Arial"/>
                <a:cs typeface="Arial"/>
                <a:sym typeface="Arial"/>
              </a:rPr>
              <a:t> </a:t>
            </a:r>
            <a:r>
              <a:rPr b="1" i="0" lang="en-US" sz="1867" u="none" cap="none" strike="noStrike">
                <a:solidFill>
                  <a:srgbClr val="0000AA"/>
                </a:solidFill>
                <a:latin typeface="Arial"/>
                <a:ea typeface="Arial"/>
                <a:cs typeface="Arial"/>
                <a:sym typeface="Arial"/>
              </a:rPr>
              <a:t>BY</a:t>
            </a:r>
            <a:r>
              <a:rPr b="1" i="0" lang="en-US" sz="1867" u="none" cap="none" strike="noStrike">
                <a:solidFill>
                  <a:srgbClr val="000000"/>
                </a:solidFill>
                <a:latin typeface="Arial"/>
                <a:ea typeface="Arial"/>
                <a:cs typeface="Arial"/>
                <a:sym typeface="Arial"/>
              </a:rPr>
              <a:t> 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Customer</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Category</a:t>
            </a:r>
            <a:endParaRPr b="1"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867" u="none" cap="none" strike="noStrike">
                <a:solidFill>
                  <a:srgbClr val="000000"/>
                </a:solidFill>
                <a:latin typeface="Arial"/>
                <a:ea typeface="Arial"/>
                <a:cs typeface="Arial"/>
                <a:sym typeface="Arial"/>
              </a:rPr>
              <a:t>	</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C</a:t>
            </a:r>
            <a:r>
              <a:rPr b="1" i="0" lang="en-US" sz="1867" u="none" cap="none" strike="noStrike">
                <a:solidFill>
                  <a:srgbClr val="777777"/>
                </a:solidFill>
                <a:latin typeface="Arial"/>
                <a:ea typeface="Arial"/>
                <a:cs typeface="Arial"/>
                <a:sym typeface="Arial"/>
              </a:rPr>
              <a:t>.</a:t>
            </a:r>
            <a:r>
              <a:rPr b="1" i="0" lang="en-US" sz="1867" u="none" cap="none" strike="noStrike">
                <a:solidFill>
                  <a:srgbClr val="000000"/>
                </a:solidFill>
                <a:latin typeface="Arial"/>
                <a:ea typeface="Arial"/>
                <a:cs typeface="Arial"/>
                <a:sym typeface="Arial"/>
              </a:rPr>
              <a:t>[Postal Code]</a:t>
            </a:r>
            <a:r>
              <a:rPr b="1" i="0" lang="en-US" sz="1867" u="none" cap="none" strike="noStrike">
                <a:solidFill>
                  <a:srgbClr val="777777"/>
                </a:solidFill>
                <a:latin typeface="Arial"/>
                <a:ea typeface="Arial"/>
                <a:cs typeface="Arial"/>
                <a:sym typeface="Arial"/>
              </a:rPr>
              <a:t>;</a:t>
            </a:r>
            <a:endParaRPr b="1" i="0" sz="1867"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111"/>
          <p:cNvSpPr txBox="1"/>
          <p:nvPr>
            <p:ph type="title"/>
          </p:nvPr>
        </p:nvSpPr>
        <p:spPr>
          <a:xfrm>
            <a:off x="3993767" y="2218767"/>
            <a:ext cx="7782800" cy="404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--3</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--Name and Quantity of Items sold in Total.</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Item</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Sum</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Quantity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Amount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O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 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S</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[Stock Item]</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112"/>
          <p:cNvSpPr txBox="1"/>
          <p:nvPr>
            <p:ph type="title"/>
          </p:nvPr>
        </p:nvSpPr>
        <p:spPr>
          <a:xfrm>
            <a:off x="3307967" y="2232200"/>
            <a:ext cx="8468400" cy="416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--4</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AA00"/>
                </a:solidFill>
                <a:latin typeface="Arial"/>
                <a:ea typeface="Arial"/>
                <a:cs typeface="Arial"/>
                <a:sym typeface="Arial"/>
              </a:rPr>
              <a:t>--Number of Customers in a given City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SELECT</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City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777777"/>
                </a:solidFill>
                <a:latin typeface="Arial"/>
                <a:ea typeface="Arial"/>
                <a:cs typeface="Arial"/>
                <a:sym typeface="Arial"/>
              </a:rPr>
              <a:t>,</a:t>
            </a:r>
            <a:r>
              <a:rPr b="1" i="0" lang="en-US" sz="2400" u="none" cap="none" strike="noStrike">
                <a:solidFill>
                  <a:srgbClr val="AA00AA"/>
                </a:solidFill>
                <a:latin typeface="Arial"/>
                <a:ea typeface="Arial"/>
                <a:cs typeface="Arial"/>
                <a:sym typeface="Arial"/>
              </a:rPr>
              <a:t>Count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[Customer Key]</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NumberofCustomers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FROM</a:t>
            </a:r>
            <a:r>
              <a:rPr b="1" i="0" lang="en-US" sz="2400" u="none" cap="none" strike="noStrike">
                <a:solidFill>
                  <a:srgbClr val="000000"/>
                </a:solidFill>
                <a:latin typeface="Arial"/>
                <a:ea typeface="Arial"/>
                <a:cs typeface="Arial"/>
                <a:sym typeface="Arial"/>
              </a:rPr>
              <a:t> Dimension</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C</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00AA"/>
                </a:solidFill>
                <a:latin typeface="Arial"/>
                <a:ea typeface="Arial"/>
                <a:cs typeface="Arial"/>
                <a:sym typeface="Arial"/>
              </a:rPr>
              <a:t>INNER JOIN</a:t>
            </a:r>
            <a:r>
              <a:rPr b="1" i="0" lang="en-US" sz="2400" u="none" cap="none" strike="noStrike">
                <a:solidFill>
                  <a:srgbClr val="000000"/>
                </a:solidFill>
                <a:latin typeface="Arial"/>
                <a:ea typeface="Arial"/>
                <a:cs typeface="Arial"/>
                <a:sym typeface="Arial"/>
              </a:rPr>
              <a:t> Fact</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[Order] </a:t>
            </a:r>
            <a:r>
              <a:rPr b="1" i="0" lang="en-US" sz="2400" u="none" cap="none" strike="noStrike">
                <a:solidFill>
                  <a:srgbClr val="0000AA"/>
                </a:solidFill>
                <a:latin typeface="Arial"/>
                <a:ea typeface="Arial"/>
                <a:cs typeface="Arial"/>
                <a:sym typeface="Arial"/>
              </a:rPr>
              <a:t>AS</a:t>
            </a:r>
            <a:r>
              <a:rPr b="1" i="0" lang="en-US" sz="2400" u="none" cap="none" strike="noStrike">
                <a:solidFill>
                  <a:srgbClr val="000000"/>
                </a:solidFill>
                <a:latin typeface="Arial"/>
                <a:ea typeface="Arial"/>
                <a:cs typeface="Arial"/>
                <a:sym typeface="Arial"/>
              </a:rPr>
              <a:t> O </a:t>
            </a:r>
            <a:r>
              <a:rPr b="1" i="0" lang="en-US" sz="2400" u="none" cap="none" strike="noStrike">
                <a:solidFill>
                  <a:srgbClr val="0000AA"/>
                </a:solidFill>
                <a:latin typeface="Arial"/>
                <a:ea typeface="Arial"/>
                <a:cs typeface="Arial"/>
                <a:sym typeface="Arial"/>
              </a:rPr>
              <a:t>ON</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Key] </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 O</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 Key]</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AA"/>
                </a:solidFill>
                <a:latin typeface="Arial"/>
                <a:ea typeface="Arial"/>
                <a:cs typeface="Arial"/>
                <a:sym typeface="Arial"/>
              </a:rPr>
              <a:t>GROUP</a:t>
            </a:r>
            <a:r>
              <a:rPr b="1" i="0" lang="en-US" sz="2400" u="none" cap="none" strike="noStrike">
                <a:solidFill>
                  <a:srgbClr val="000000"/>
                </a:solidFill>
                <a:latin typeface="Arial"/>
                <a:ea typeface="Arial"/>
                <a:cs typeface="Arial"/>
                <a:sym typeface="Arial"/>
              </a:rPr>
              <a:t> </a:t>
            </a:r>
            <a:r>
              <a:rPr b="1" i="0" lang="en-US" sz="2400" u="none" cap="none" strike="noStrike">
                <a:solidFill>
                  <a:srgbClr val="0000AA"/>
                </a:solidFill>
                <a:latin typeface="Arial"/>
                <a:ea typeface="Arial"/>
                <a:cs typeface="Arial"/>
                <a:sym typeface="Arial"/>
              </a:rPr>
              <a:t>BY</a:t>
            </a:r>
            <a:r>
              <a:rPr b="1" i="0" lang="en-US" sz="2400" u="none" cap="none" strike="noStrike">
                <a:solidFill>
                  <a:srgbClr val="000000"/>
                </a:solidFill>
                <a:latin typeface="Arial"/>
                <a:ea typeface="Arial"/>
                <a:cs typeface="Arial"/>
                <a:sym typeface="Arial"/>
              </a:rPr>
              <a:t> C</a:t>
            </a:r>
            <a:r>
              <a:rPr b="1" i="0" lang="en-US" sz="2400" u="none" cap="none" strike="noStrike">
                <a:solidFill>
                  <a:srgbClr val="777777"/>
                </a:solidFill>
                <a:latin typeface="Arial"/>
                <a:ea typeface="Arial"/>
                <a:cs typeface="Arial"/>
                <a:sym typeface="Arial"/>
              </a:rPr>
              <a:t>.</a:t>
            </a:r>
            <a:r>
              <a:rPr b="1" i="0" lang="en-US" sz="2400" u="none" cap="none" strike="noStrike">
                <a:solidFill>
                  <a:srgbClr val="000000"/>
                </a:solidFill>
                <a:latin typeface="Arial"/>
                <a:ea typeface="Arial"/>
                <a:cs typeface="Arial"/>
                <a:sym typeface="Arial"/>
              </a:rPr>
              <a:t>City</a:t>
            </a:r>
            <a:r>
              <a:rPr b="1" i="0" lang="en-US" sz="2400" u="none" cap="none" strike="noStrike">
                <a:solidFill>
                  <a:srgbClr val="777777"/>
                </a:solidFill>
                <a:latin typeface="Arial"/>
                <a:ea typeface="Arial"/>
                <a:cs typeface="Arial"/>
                <a:sym typeface="Arial"/>
              </a:rPr>
              <a:t>;</a:t>
            </a:r>
            <a:endParaRPr b="1" i="0" sz="2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